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2" r:id="rId3"/>
    <p:sldId id="283" r:id="rId4"/>
    <p:sldId id="288" r:id="rId5"/>
    <p:sldId id="281" r:id="rId6"/>
    <p:sldId id="273" r:id="rId7"/>
    <p:sldId id="259" r:id="rId8"/>
    <p:sldId id="260" r:id="rId9"/>
    <p:sldId id="261" r:id="rId10"/>
    <p:sldId id="257" r:id="rId11"/>
    <p:sldId id="274" r:id="rId12"/>
    <p:sldId id="275" r:id="rId13"/>
    <p:sldId id="258" r:id="rId14"/>
    <p:sldId id="262" r:id="rId15"/>
    <p:sldId id="263" r:id="rId16"/>
    <p:sldId id="264" r:id="rId17"/>
    <p:sldId id="265" r:id="rId18"/>
    <p:sldId id="266" r:id="rId19"/>
    <p:sldId id="267" r:id="rId20"/>
    <p:sldId id="269" r:id="rId21"/>
    <p:sldId id="284" r:id="rId22"/>
    <p:sldId id="270" r:id="rId23"/>
    <p:sldId id="271" r:id="rId24"/>
    <p:sldId id="272" r:id="rId25"/>
    <p:sldId id="277" r:id="rId26"/>
    <p:sldId id="285" r:id="rId27"/>
    <p:sldId id="278" r:id="rId28"/>
    <p:sldId id="279" r:id="rId29"/>
    <p:sldId id="280" r:id="rId30"/>
    <p:sldId id="286" r:id="rId31"/>
    <p:sldId id="287" r:id="rId32"/>
    <p:sldId id="289" r:id="rId33"/>
    <p:sldId id="290" r:id="rId34"/>
    <p:sldId id="317" r:id="rId35"/>
    <p:sldId id="316" r:id="rId36"/>
    <p:sldId id="315" r:id="rId37"/>
    <p:sldId id="292" r:id="rId38"/>
    <p:sldId id="293" r:id="rId39"/>
    <p:sldId id="294" r:id="rId40"/>
    <p:sldId id="295" r:id="rId41"/>
    <p:sldId id="296" r:id="rId42"/>
    <p:sldId id="297"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9580FE-60F7-41D1-B52E-0864757AF608}"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6DC746-188F-4851-A9D8-4B6ACBCC2166}" type="slidenum">
              <a:rPr lang="en-US" smtClean="0"/>
              <a:t>‹#›</a:t>
            </a:fld>
            <a:endParaRPr lang="en-US"/>
          </a:p>
        </p:txBody>
      </p:sp>
    </p:spTree>
    <p:extLst>
      <p:ext uri="{BB962C8B-B14F-4D97-AF65-F5344CB8AC3E}">
        <p14:creationId xmlns:p14="http://schemas.microsoft.com/office/powerpoint/2010/main" val="662608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9580FE-60F7-41D1-B52E-0864757AF608}"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6DC746-188F-4851-A9D8-4B6ACBCC2166}" type="slidenum">
              <a:rPr lang="en-US" smtClean="0"/>
              <a:t>‹#›</a:t>
            </a:fld>
            <a:endParaRPr lang="en-US"/>
          </a:p>
        </p:txBody>
      </p:sp>
    </p:spTree>
    <p:extLst>
      <p:ext uri="{BB962C8B-B14F-4D97-AF65-F5344CB8AC3E}">
        <p14:creationId xmlns:p14="http://schemas.microsoft.com/office/powerpoint/2010/main" val="3714256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9580FE-60F7-41D1-B52E-0864757AF608}"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6DC746-188F-4851-A9D8-4B6ACBCC2166}" type="slidenum">
              <a:rPr lang="en-US" smtClean="0"/>
              <a:t>‹#›</a:t>
            </a:fld>
            <a:endParaRPr lang="en-US"/>
          </a:p>
        </p:txBody>
      </p:sp>
    </p:spTree>
    <p:extLst>
      <p:ext uri="{BB962C8B-B14F-4D97-AF65-F5344CB8AC3E}">
        <p14:creationId xmlns:p14="http://schemas.microsoft.com/office/powerpoint/2010/main" val="1092539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9580FE-60F7-41D1-B52E-0864757AF608}"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6DC746-188F-4851-A9D8-4B6ACBCC2166}" type="slidenum">
              <a:rPr lang="en-US" smtClean="0"/>
              <a:t>‹#›</a:t>
            </a:fld>
            <a:endParaRPr lang="en-US"/>
          </a:p>
        </p:txBody>
      </p:sp>
    </p:spTree>
    <p:extLst>
      <p:ext uri="{BB962C8B-B14F-4D97-AF65-F5344CB8AC3E}">
        <p14:creationId xmlns:p14="http://schemas.microsoft.com/office/powerpoint/2010/main" val="3109460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99580FE-60F7-41D1-B52E-0864757AF608}"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6DC746-188F-4851-A9D8-4B6ACBCC2166}" type="slidenum">
              <a:rPr lang="en-US" smtClean="0"/>
              <a:t>‹#›</a:t>
            </a:fld>
            <a:endParaRPr lang="en-US"/>
          </a:p>
        </p:txBody>
      </p:sp>
    </p:spTree>
    <p:extLst>
      <p:ext uri="{BB962C8B-B14F-4D97-AF65-F5344CB8AC3E}">
        <p14:creationId xmlns:p14="http://schemas.microsoft.com/office/powerpoint/2010/main" val="244845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9580FE-60F7-41D1-B52E-0864757AF608}" type="datetimeFigureOut">
              <a:rPr lang="en-US" smtClean="0"/>
              <a:t>12/20/2018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6DC746-188F-4851-A9D8-4B6ACBCC2166}" type="slidenum">
              <a:rPr lang="en-US" smtClean="0"/>
              <a:t>‹#›</a:t>
            </a:fld>
            <a:endParaRPr lang="en-US"/>
          </a:p>
        </p:txBody>
      </p:sp>
    </p:spTree>
    <p:extLst>
      <p:ext uri="{BB962C8B-B14F-4D97-AF65-F5344CB8AC3E}">
        <p14:creationId xmlns:p14="http://schemas.microsoft.com/office/powerpoint/2010/main" val="2210099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9580FE-60F7-41D1-B52E-0864757AF608}" type="datetimeFigureOut">
              <a:rPr lang="en-US" smtClean="0"/>
              <a:t>12/20/2018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6DC746-188F-4851-A9D8-4B6ACBCC2166}" type="slidenum">
              <a:rPr lang="en-US" smtClean="0"/>
              <a:t>‹#›</a:t>
            </a:fld>
            <a:endParaRPr lang="en-US"/>
          </a:p>
        </p:txBody>
      </p:sp>
    </p:spTree>
    <p:extLst>
      <p:ext uri="{BB962C8B-B14F-4D97-AF65-F5344CB8AC3E}">
        <p14:creationId xmlns:p14="http://schemas.microsoft.com/office/powerpoint/2010/main" val="1059295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9580FE-60F7-41D1-B52E-0864757AF608}" type="datetimeFigureOut">
              <a:rPr lang="en-US" smtClean="0"/>
              <a:t>12/20/2018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6DC746-188F-4851-A9D8-4B6ACBCC2166}" type="slidenum">
              <a:rPr lang="en-US" smtClean="0"/>
              <a:t>‹#›</a:t>
            </a:fld>
            <a:endParaRPr lang="en-US"/>
          </a:p>
        </p:txBody>
      </p:sp>
    </p:spTree>
    <p:extLst>
      <p:ext uri="{BB962C8B-B14F-4D97-AF65-F5344CB8AC3E}">
        <p14:creationId xmlns:p14="http://schemas.microsoft.com/office/powerpoint/2010/main" val="4146190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9580FE-60F7-41D1-B52E-0864757AF608}" type="datetimeFigureOut">
              <a:rPr lang="en-US" smtClean="0"/>
              <a:t>12/20/2018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6DC746-188F-4851-A9D8-4B6ACBCC2166}" type="slidenum">
              <a:rPr lang="en-US" smtClean="0"/>
              <a:t>‹#›</a:t>
            </a:fld>
            <a:endParaRPr lang="en-US"/>
          </a:p>
        </p:txBody>
      </p:sp>
    </p:spTree>
    <p:extLst>
      <p:ext uri="{BB962C8B-B14F-4D97-AF65-F5344CB8AC3E}">
        <p14:creationId xmlns:p14="http://schemas.microsoft.com/office/powerpoint/2010/main" val="214976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99580FE-60F7-41D1-B52E-0864757AF608}" type="datetimeFigureOut">
              <a:rPr lang="en-US" smtClean="0"/>
              <a:t>12/20/2018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6DC746-188F-4851-A9D8-4B6ACBCC2166}" type="slidenum">
              <a:rPr lang="en-US" smtClean="0"/>
              <a:t>‹#›</a:t>
            </a:fld>
            <a:endParaRPr lang="en-US"/>
          </a:p>
        </p:txBody>
      </p:sp>
    </p:spTree>
    <p:extLst>
      <p:ext uri="{BB962C8B-B14F-4D97-AF65-F5344CB8AC3E}">
        <p14:creationId xmlns:p14="http://schemas.microsoft.com/office/powerpoint/2010/main" val="1061605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99580FE-60F7-41D1-B52E-0864757AF608}" type="datetimeFigureOut">
              <a:rPr lang="en-US" smtClean="0"/>
              <a:t>12/20/2018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6DC746-188F-4851-A9D8-4B6ACBCC2166}" type="slidenum">
              <a:rPr lang="en-US" smtClean="0"/>
              <a:t>‹#›</a:t>
            </a:fld>
            <a:endParaRPr lang="en-US"/>
          </a:p>
        </p:txBody>
      </p:sp>
    </p:spTree>
    <p:extLst>
      <p:ext uri="{BB962C8B-B14F-4D97-AF65-F5344CB8AC3E}">
        <p14:creationId xmlns:p14="http://schemas.microsoft.com/office/powerpoint/2010/main" val="2452191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9580FE-60F7-41D1-B52E-0864757AF608}" type="datetimeFigureOut">
              <a:rPr lang="en-US" smtClean="0"/>
              <a:t>12/20/2018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6DC746-188F-4851-A9D8-4B6ACBCC2166}" type="slidenum">
              <a:rPr lang="en-US" smtClean="0"/>
              <a:t>‹#›</a:t>
            </a:fld>
            <a:endParaRPr lang="en-US"/>
          </a:p>
        </p:txBody>
      </p:sp>
    </p:spTree>
    <p:extLst>
      <p:ext uri="{BB962C8B-B14F-4D97-AF65-F5344CB8AC3E}">
        <p14:creationId xmlns:p14="http://schemas.microsoft.com/office/powerpoint/2010/main" val="3851856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chrome.google.com/webstore/category/app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localhost/rest/export/json/article"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 y="403905"/>
            <a:ext cx="11586754" cy="654186"/>
          </a:xfrm>
        </p:spPr>
        <p:txBody>
          <a:bodyPr>
            <a:normAutofit fontScale="90000"/>
          </a:bodyPr>
          <a:lstStyle/>
          <a:p>
            <a:r>
              <a:rPr lang="en-US" b="1" dirty="0" err="1" smtClean="0"/>
              <a:t>HeadLess</a:t>
            </a:r>
            <a:r>
              <a:rPr lang="en-US" b="1" dirty="0" smtClean="0"/>
              <a:t> Drupal</a:t>
            </a:r>
            <a:endParaRPr lang="en-US" b="1" dirty="0"/>
          </a:p>
        </p:txBody>
      </p:sp>
      <p:sp>
        <p:nvSpPr>
          <p:cNvPr id="3" name="Subtitle 2"/>
          <p:cNvSpPr>
            <a:spLocks noGrp="1"/>
          </p:cNvSpPr>
          <p:nvPr>
            <p:ph type="subTitle" idx="1"/>
          </p:nvPr>
        </p:nvSpPr>
        <p:spPr>
          <a:xfrm>
            <a:off x="274320" y="1371601"/>
            <a:ext cx="11586754" cy="5159828"/>
          </a:xfrm>
        </p:spPr>
        <p:txBody>
          <a:bodyPr>
            <a:normAutofit/>
          </a:bodyPr>
          <a:lstStyle/>
          <a:p>
            <a:pPr algn="just"/>
            <a:r>
              <a:rPr lang="en-US" sz="3200" dirty="0"/>
              <a:t>The </a:t>
            </a:r>
            <a:r>
              <a:rPr lang="en-US" sz="3200" b="1" dirty="0"/>
              <a:t>traditional approach</a:t>
            </a:r>
            <a:r>
              <a:rPr lang="en-US" sz="3200" dirty="0"/>
              <a:t> to Drupal architecture, also referred to as </a:t>
            </a:r>
            <a:r>
              <a:rPr lang="en-US" sz="3200" i="1" dirty="0"/>
              <a:t>coupled Drupal</a:t>
            </a:r>
            <a:r>
              <a:rPr lang="en-US" sz="3200" dirty="0"/>
              <a:t>, is a monolithic implementation where Drupal maintains control over all front-end and back-end concerns. This is Drupal as we've known it — ideal for traditional websites. If you're a content creator, keeping Drupal in its coupled form is the optimal approach, especially if you want to achieve a fast time to market without as much reliance on front-end developers. But traditional Drupal 8 also remains a great approach for developers who love Drupal 8 and want it to own the entire stack.</a:t>
            </a:r>
          </a:p>
          <a:p>
            <a:pPr algn="just"/>
            <a:endParaRPr lang="en-US" sz="4400" dirty="0"/>
          </a:p>
        </p:txBody>
      </p:sp>
    </p:spTree>
    <p:extLst>
      <p:ext uri="{BB962C8B-B14F-4D97-AF65-F5344CB8AC3E}">
        <p14:creationId xmlns:p14="http://schemas.microsoft.com/office/powerpoint/2010/main" val="12843979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 y="403905"/>
            <a:ext cx="11586754" cy="654186"/>
          </a:xfrm>
        </p:spPr>
        <p:txBody>
          <a:bodyPr>
            <a:normAutofit fontScale="90000"/>
          </a:bodyPr>
          <a:lstStyle/>
          <a:p>
            <a:r>
              <a:rPr lang="en-US" b="1" dirty="0" smtClean="0"/>
              <a:t>Where did headless Drupal come from?</a:t>
            </a:r>
            <a:endParaRPr lang="en-US" b="1" dirty="0"/>
          </a:p>
        </p:txBody>
      </p:sp>
      <p:sp>
        <p:nvSpPr>
          <p:cNvPr id="3" name="Subtitle 2"/>
          <p:cNvSpPr>
            <a:spLocks noGrp="1"/>
          </p:cNvSpPr>
          <p:nvPr>
            <p:ph type="subTitle" idx="1"/>
          </p:nvPr>
        </p:nvSpPr>
        <p:spPr>
          <a:xfrm>
            <a:off x="274320" y="1371601"/>
            <a:ext cx="11586754" cy="5159828"/>
          </a:xfrm>
        </p:spPr>
        <p:txBody>
          <a:bodyPr/>
          <a:lstStyle/>
          <a:p>
            <a:pPr marL="342900" indent="-342900" algn="just">
              <a:buFont typeface="Wingdings" panose="05000000000000000000" pitchFamily="2" charset="2"/>
              <a:buChar char="ü"/>
            </a:pPr>
            <a:r>
              <a:rPr lang="en-US" dirty="0" smtClean="0"/>
              <a:t>As </a:t>
            </a:r>
            <a:r>
              <a:rPr lang="en-US" dirty="0"/>
              <a:t>the web has evolved, the desire to control and display content across different devices and platforms has increased.  Early on this meant connecting website data to display on native phone applications, or communicating with enterprise </a:t>
            </a:r>
            <a:r>
              <a:rPr lang="en-US" dirty="0" smtClean="0"/>
              <a:t>business hardware </a:t>
            </a:r>
            <a:r>
              <a:rPr lang="en-US" dirty="0"/>
              <a:t>and software. </a:t>
            </a:r>
          </a:p>
          <a:p>
            <a:pPr algn="just"/>
            <a:endParaRPr lang="en-US" dirty="0" smtClean="0"/>
          </a:p>
          <a:p>
            <a:pPr marL="342900" indent="-342900" algn="just">
              <a:buFont typeface="Wingdings" panose="05000000000000000000" pitchFamily="2" charset="2"/>
              <a:buChar char="ü"/>
            </a:pPr>
            <a:r>
              <a:rPr lang="en-US" dirty="0"/>
              <a:t>With the advent of </a:t>
            </a:r>
            <a:r>
              <a:rPr lang="en-US" dirty="0" err="1"/>
              <a:t>Javascript</a:t>
            </a:r>
            <a:r>
              <a:rPr lang="en-US" dirty="0"/>
              <a:t> frontend frameworks like Angular, Ember and React, the void for "headless" (or "decoupled") content management systems has grown. During Drupal 7’s tenure, the community made contributions to fill the void left by new frontend frameworks. This decentralizing of content display motivated the industry to create storage for holding and managing content. When Drupal 8 was released, this ability was built into core. Drupal offered a progressive solution to the problem of decentralized content.</a:t>
            </a:r>
          </a:p>
        </p:txBody>
      </p:sp>
    </p:spTree>
    <p:extLst>
      <p:ext uri="{BB962C8B-B14F-4D97-AF65-F5344CB8AC3E}">
        <p14:creationId xmlns:p14="http://schemas.microsoft.com/office/powerpoint/2010/main" val="4509078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 y="403905"/>
            <a:ext cx="11586754" cy="654186"/>
          </a:xfrm>
        </p:spPr>
        <p:txBody>
          <a:bodyPr>
            <a:normAutofit fontScale="90000"/>
          </a:bodyPr>
          <a:lstStyle/>
          <a:p>
            <a:r>
              <a:rPr lang="en-US" b="1" dirty="0" smtClean="0"/>
              <a:t>Where did headless Drupal come from?</a:t>
            </a:r>
            <a:endParaRPr lang="en-US" b="1" dirty="0"/>
          </a:p>
        </p:txBody>
      </p:sp>
      <p:sp>
        <p:nvSpPr>
          <p:cNvPr id="3" name="Subtitle 2"/>
          <p:cNvSpPr>
            <a:spLocks noGrp="1"/>
          </p:cNvSpPr>
          <p:nvPr>
            <p:ph type="subTitle" idx="1"/>
          </p:nvPr>
        </p:nvSpPr>
        <p:spPr>
          <a:xfrm>
            <a:off x="274320" y="1371601"/>
            <a:ext cx="11586754" cy="5159828"/>
          </a:xfrm>
        </p:spPr>
        <p:txBody>
          <a:bodyPr/>
          <a:lstStyle/>
          <a:p>
            <a:pPr algn="just"/>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388" y="1761892"/>
            <a:ext cx="7184571" cy="4612782"/>
          </a:xfrm>
          <a:prstGeom prst="rect">
            <a:avLst/>
          </a:prstGeom>
        </p:spPr>
      </p:pic>
    </p:spTree>
    <p:extLst>
      <p:ext uri="{BB962C8B-B14F-4D97-AF65-F5344CB8AC3E}">
        <p14:creationId xmlns:p14="http://schemas.microsoft.com/office/powerpoint/2010/main" val="22246920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 y="403905"/>
            <a:ext cx="11586754" cy="654186"/>
          </a:xfrm>
        </p:spPr>
        <p:txBody>
          <a:bodyPr>
            <a:normAutofit fontScale="90000"/>
          </a:bodyPr>
          <a:lstStyle/>
          <a:p>
            <a:r>
              <a:rPr lang="en-US" b="1" dirty="0" smtClean="0"/>
              <a:t>Where did headless Drupal come from?</a:t>
            </a:r>
            <a:endParaRPr lang="en-US" b="1" dirty="0"/>
          </a:p>
        </p:txBody>
      </p:sp>
      <p:sp>
        <p:nvSpPr>
          <p:cNvPr id="3" name="Subtitle 2"/>
          <p:cNvSpPr>
            <a:spLocks noGrp="1"/>
          </p:cNvSpPr>
          <p:nvPr>
            <p:ph type="subTitle" idx="1"/>
          </p:nvPr>
        </p:nvSpPr>
        <p:spPr>
          <a:xfrm>
            <a:off x="274320" y="1371601"/>
            <a:ext cx="11586754" cy="5159828"/>
          </a:xfrm>
        </p:spPr>
        <p:txBody>
          <a:bodyPr/>
          <a:lstStyle/>
          <a:p>
            <a:pPr algn="just"/>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183" y="1867989"/>
            <a:ext cx="7498079" cy="4415245"/>
          </a:xfrm>
          <a:prstGeom prst="rect">
            <a:avLst/>
          </a:prstGeom>
        </p:spPr>
      </p:pic>
    </p:spTree>
    <p:extLst>
      <p:ext uri="{BB962C8B-B14F-4D97-AF65-F5344CB8AC3E}">
        <p14:creationId xmlns:p14="http://schemas.microsoft.com/office/powerpoint/2010/main" val="2022576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HeadLess</a:t>
            </a:r>
            <a:r>
              <a:rPr lang="en-US" dirty="0"/>
              <a:t>/</a:t>
            </a:r>
            <a:r>
              <a:rPr lang="en-US" dirty="0" smtClean="0"/>
              <a:t>Decoupled Drupal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7"/>
            <a:ext cx="10957560" cy="4932181"/>
          </a:xfrm>
        </p:spPr>
      </p:pic>
    </p:spTree>
    <p:extLst>
      <p:ext uri="{BB962C8B-B14F-4D97-AF65-F5344CB8AC3E}">
        <p14:creationId xmlns:p14="http://schemas.microsoft.com/office/powerpoint/2010/main" val="23339521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
            </a:r>
            <a:br>
              <a:rPr lang="en-US" dirty="0" smtClean="0"/>
            </a:br>
            <a:r>
              <a:rPr lang="en-US" sz="5300" dirty="0" smtClean="0"/>
              <a:t>How </a:t>
            </a:r>
            <a:r>
              <a:rPr lang="en-US" sz="5300" dirty="0"/>
              <a:t>Decoupled Drupal Works</a:t>
            </a:r>
            <a:br>
              <a:rPr lang="en-US" sz="5300" dirty="0"/>
            </a:br>
            <a:endParaRPr lang="en-US" sz="5300" dirty="0"/>
          </a:p>
        </p:txBody>
      </p:sp>
      <p:sp>
        <p:nvSpPr>
          <p:cNvPr id="3" name="Content Placeholder 2"/>
          <p:cNvSpPr>
            <a:spLocks noGrp="1"/>
          </p:cNvSpPr>
          <p:nvPr>
            <p:ph idx="1"/>
          </p:nvPr>
        </p:nvSpPr>
        <p:spPr>
          <a:xfrm>
            <a:off x="838200" y="1825624"/>
            <a:ext cx="10515600" cy="4784181"/>
          </a:xfrm>
        </p:spPr>
        <p:txBody>
          <a:bodyPr>
            <a:noAutofit/>
          </a:bodyPr>
          <a:lstStyle/>
          <a:p>
            <a:pPr algn="just" fontAlgn="base"/>
            <a:r>
              <a:rPr lang="en-US" dirty="0"/>
              <a:t>Decoupled Drupal (or headless Drupal) allows the developer to utilize any technology to render the front-end experience in lieu of the theming and presentation layers in Drupal. This process utilizes Drupal as a content service. The Drupal back end exposes content to other systems, such as native applications, JavaScript applications, and </a:t>
            </a:r>
            <a:r>
              <a:rPr lang="en-US" dirty="0" err="1"/>
              <a:t>IoT</a:t>
            </a:r>
            <a:r>
              <a:rPr lang="en-US" dirty="0"/>
              <a:t> devices</a:t>
            </a:r>
            <a:r>
              <a:rPr lang="en-US" dirty="0" smtClean="0"/>
              <a:t>.</a:t>
            </a:r>
            <a:endParaRPr lang="en-US" dirty="0"/>
          </a:p>
          <a:p>
            <a:pPr algn="just" fontAlgn="base"/>
            <a:r>
              <a:rPr lang="en-US" b="1" dirty="0"/>
              <a:t>Drupal also supports a robust offering of web services, including the core REST API, JSON API, and </a:t>
            </a:r>
            <a:r>
              <a:rPr lang="en-US" b="1" dirty="0" err="1"/>
              <a:t>GraphQL</a:t>
            </a:r>
            <a:r>
              <a:rPr lang="en-US" b="1" dirty="0"/>
              <a:t>, in addition to SDKs like Waterwheel.js (JavaScript) and Waterwheel</a:t>
            </a:r>
            <a:r>
              <a:rPr lang="en-US" b="1" dirty="0" smtClean="0"/>
              <a:t>. swift </a:t>
            </a:r>
            <a:r>
              <a:rPr lang="en-US" b="1" dirty="0"/>
              <a:t>(Swift). This means that any system can consume content from Drupal with ease. </a:t>
            </a:r>
          </a:p>
          <a:p>
            <a:pPr marL="0" indent="0" algn="just">
              <a:buNone/>
            </a:pPr>
            <a:endParaRPr lang="en-US" dirty="0"/>
          </a:p>
          <a:p>
            <a:pPr algn="just"/>
            <a:endParaRPr lang="en-US" sz="3200" dirty="0"/>
          </a:p>
        </p:txBody>
      </p:sp>
    </p:spTree>
    <p:extLst>
      <p:ext uri="{BB962C8B-B14F-4D97-AF65-F5344CB8AC3E}">
        <p14:creationId xmlns:p14="http://schemas.microsoft.com/office/powerpoint/2010/main" val="6657170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b="1" dirty="0" smtClean="0"/>
              <a:t>How </a:t>
            </a:r>
            <a:r>
              <a:rPr lang="en-US" b="1" dirty="0"/>
              <a:t>Decoupled Drupal Works</a:t>
            </a:r>
            <a:r>
              <a:rPr lang="en-US" dirty="0"/>
              <a:t/>
            </a:r>
            <a:br>
              <a:rPr lang="en-US" dirty="0"/>
            </a:br>
            <a:endParaRPr lang="en-US" dirty="0"/>
          </a:p>
        </p:txBody>
      </p:sp>
      <p:sp>
        <p:nvSpPr>
          <p:cNvPr id="3" name="Content Placeholder 2"/>
          <p:cNvSpPr>
            <a:spLocks noGrp="1"/>
          </p:cNvSpPr>
          <p:nvPr>
            <p:ph idx="1"/>
          </p:nvPr>
        </p:nvSpPr>
        <p:spPr>
          <a:xfrm>
            <a:off x="600891" y="1580606"/>
            <a:ext cx="11194869" cy="4937759"/>
          </a:xfrm>
        </p:spPr>
        <p:txBody>
          <a:bodyPr>
            <a:noAutofit/>
          </a:bodyPr>
          <a:lstStyle/>
          <a:p>
            <a:pPr marL="0" indent="0" algn="just">
              <a:buNone/>
            </a:pPr>
            <a:r>
              <a:rPr lang="en-US" dirty="0"/>
              <a:t>Usually, when someone opens the Drupal site in a browser he (or she) sees the themed output (head) that Drupal generates by itself. Thus with the decoupled approach, we handle Drupal’s job of creating and displaying HTML to the front-end framework like Angular or Backbone.js. Drupal still deals with the back-end part and it is used as a content management system but now it’s “headless”. </a:t>
            </a:r>
          </a:p>
          <a:p>
            <a:pPr marL="0" indent="0" algn="just">
              <a:buNone/>
            </a:pPr>
            <a:r>
              <a:rPr lang="en-US" dirty="0" smtClean="0"/>
              <a:t>So </a:t>
            </a:r>
            <a:r>
              <a:rPr lang="en-US" dirty="0"/>
              <a:t>we can link front-end framework or mobile app to Drupal and use it for displaying data. For that, we have to create a Drupal RESTful API which helps us to exchange data between the different parts of the application and connect them all together.</a:t>
            </a:r>
          </a:p>
          <a:p>
            <a:pPr marL="0" indent="0" algn="just">
              <a:buNone/>
            </a:pPr>
            <a:endParaRPr lang="en-US" dirty="0"/>
          </a:p>
        </p:txBody>
      </p:sp>
    </p:spTree>
    <p:extLst>
      <p:ext uri="{BB962C8B-B14F-4D97-AF65-F5344CB8AC3E}">
        <p14:creationId xmlns:p14="http://schemas.microsoft.com/office/powerpoint/2010/main" val="29596835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b="1" dirty="0" smtClean="0"/>
              <a:t>How </a:t>
            </a:r>
            <a:r>
              <a:rPr lang="en-US" b="1" dirty="0"/>
              <a:t>Decoupled Drupal Works</a:t>
            </a:r>
            <a:r>
              <a:rPr lang="en-US" dirty="0"/>
              <a:t/>
            </a:r>
            <a:br>
              <a:rPr lang="en-US" dirty="0"/>
            </a:br>
            <a:endParaRPr lang="en-US" dirty="0"/>
          </a:p>
        </p:txBody>
      </p:sp>
      <p:pic>
        <p:nvPicPr>
          <p:cNvPr id="4" name="Content Placeholder 3"/>
          <p:cNvPicPr>
            <a:picLocks noGrp="1"/>
          </p:cNvPicPr>
          <p:nvPr>
            <p:ph idx="1"/>
          </p:nvPr>
        </p:nvPicPr>
        <p:blipFill>
          <a:blip r:embed="rId2"/>
          <a:stretch>
            <a:fillRect/>
          </a:stretch>
        </p:blipFill>
        <p:spPr>
          <a:xfrm>
            <a:off x="838199" y="1581150"/>
            <a:ext cx="10761617" cy="5159284"/>
          </a:xfrm>
          <a:prstGeom prst="rect">
            <a:avLst/>
          </a:prstGeom>
        </p:spPr>
      </p:pic>
    </p:spTree>
    <p:extLst>
      <p:ext uri="{BB962C8B-B14F-4D97-AF65-F5344CB8AC3E}">
        <p14:creationId xmlns:p14="http://schemas.microsoft.com/office/powerpoint/2010/main" val="3309929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b="1" dirty="0" smtClean="0"/>
              <a:t>How </a:t>
            </a:r>
            <a:r>
              <a:rPr lang="en-US" b="1" dirty="0"/>
              <a:t>Decoupled Drupal Works</a:t>
            </a:r>
            <a:r>
              <a:rPr lang="en-US" dirty="0"/>
              <a:t/>
            </a:r>
            <a:br>
              <a:rPr lang="en-US" dirty="0"/>
            </a:br>
            <a:endParaRPr lang="en-US" dirty="0"/>
          </a:p>
        </p:txBody>
      </p:sp>
      <p:pic>
        <p:nvPicPr>
          <p:cNvPr id="5" name="Content Placeholder 4"/>
          <p:cNvPicPr>
            <a:picLocks noGrp="1"/>
          </p:cNvPicPr>
          <p:nvPr>
            <p:ph idx="1"/>
          </p:nvPr>
        </p:nvPicPr>
        <p:blipFill>
          <a:blip r:embed="rId2"/>
          <a:stretch>
            <a:fillRect/>
          </a:stretch>
        </p:blipFill>
        <p:spPr>
          <a:xfrm>
            <a:off x="587829" y="1554480"/>
            <a:ext cx="11103428" cy="5094513"/>
          </a:xfrm>
          <a:prstGeom prst="rect">
            <a:avLst/>
          </a:prstGeom>
        </p:spPr>
      </p:pic>
    </p:spTree>
    <p:extLst>
      <p:ext uri="{BB962C8B-B14F-4D97-AF65-F5344CB8AC3E}">
        <p14:creationId xmlns:p14="http://schemas.microsoft.com/office/powerpoint/2010/main" val="23149848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b="1" dirty="0" smtClean="0"/>
              <a:t>How </a:t>
            </a:r>
            <a:r>
              <a:rPr lang="en-US" b="1" dirty="0"/>
              <a:t>Decoupled Drupal Works</a:t>
            </a:r>
            <a:r>
              <a:rPr lang="en-US" dirty="0"/>
              <a:t/>
            </a:r>
            <a:br>
              <a:rPr lang="en-US" dirty="0"/>
            </a:br>
            <a:endParaRPr lang="en-US" dirty="0"/>
          </a:p>
        </p:txBody>
      </p:sp>
      <p:pic>
        <p:nvPicPr>
          <p:cNvPr id="6" name="Content Placeholder 5"/>
          <p:cNvPicPr>
            <a:picLocks noGrp="1"/>
          </p:cNvPicPr>
          <p:nvPr>
            <p:ph idx="1"/>
          </p:nvPr>
        </p:nvPicPr>
        <p:blipFill>
          <a:blip r:embed="rId2"/>
          <a:stretch>
            <a:fillRect/>
          </a:stretch>
        </p:blipFill>
        <p:spPr>
          <a:xfrm>
            <a:off x="979714" y="1825624"/>
            <a:ext cx="10724606" cy="4758055"/>
          </a:xfrm>
          <a:prstGeom prst="rect">
            <a:avLst/>
          </a:prstGeom>
        </p:spPr>
      </p:pic>
    </p:spTree>
    <p:extLst>
      <p:ext uri="{BB962C8B-B14F-4D97-AF65-F5344CB8AC3E}">
        <p14:creationId xmlns:p14="http://schemas.microsoft.com/office/powerpoint/2010/main" val="20135027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b="1" dirty="0" smtClean="0"/>
              <a:t>How </a:t>
            </a:r>
            <a:r>
              <a:rPr lang="en-US" b="1" dirty="0"/>
              <a:t>Decoupled Drupal Works</a:t>
            </a:r>
            <a:r>
              <a:rPr lang="en-US" dirty="0"/>
              <a:t/>
            </a:r>
            <a:br>
              <a:rPr lang="en-US" dirty="0"/>
            </a:br>
            <a:endParaRPr lang="en-US" dirty="0"/>
          </a:p>
        </p:txBody>
      </p:sp>
      <p:pic>
        <p:nvPicPr>
          <p:cNvPr id="5" name="Content Placeholder 4"/>
          <p:cNvPicPr>
            <a:picLocks noGrp="1"/>
          </p:cNvPicPr>
          <p:nvPr>
            <p:ph idx="1"/>
          </p:nvPr>
        </p:nvPicPr>
        <p:blipFill>
          <a:blip r:embed="rId2"/>
          <a:stretch>
            <a:fillRect/>
          </a:stretch>
        </p:blipFill>
        <p:spPr>
          <a:xfrm>
            <a:off x="653143" y="1825624"/>
            <a:ext cx="10972799" cy="4823369"/>
          </a:xfrm>
          <a:prstGeom prst="rect">
            <a:avLst/>
          </a:prstGeom>
        </p:spPr>
      </p:pic>
    </p:spTree>
    <p:extLst>
      <p:ext uri="{BB962C8B-B14F-4D97-AF65-F5344CB8AC3E}">
        <p14:creationId xmlns:p14="http://schemas.microsoft.com/office/powerpoint/2010/main" val="34372472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 y="403905"/>
            <a:ext cx="11586754" cy="654186"/>
          </a:xfrm>
        </p:spPr>
        <p:txBody>
          <a:bodyPr>
            <a:normAutofit fontScale="90000"/>
          </a:bodyPr>
          <a:lstStyle/>
          <a:p>
            <a:r>
              <a:rPr lang="en-US" b="1" dirty="0" err="1" smtClean="0"/>
              <a:t>HeadLess</a:t>
            </a:r>
            <a:r>
              <a:rPr lang="en-US" b="1" dirty="0" smtClean="0"/>
              <a:t> Drupal</a:t>
            </a:r>
            <a:endParaRPr lang="en-US" b="1" dirty="0"/>
          </a:p>
        </p:txBody>
      </p:sp>
      <p:sp>
        <p:nvSpPr>
          <p:cNvPr id="3" name="Subtitle 2"/>
          <p:cNvSpPr>
            <a:spLocks noGrp="1"/>
          </p:cNvSpPr>
          <p:nvPr>
            <p:ph type="subTitle" idx="1"/>
          </p:nvPr>
        </p:nvSpPr>
        <p:spPr>
          <a:xfrm>
            <a:off x="274320" y="1371601"/>
            <a:ext cx="11586754" cy="5159828"/>
          </a:xfrm>
        </p:spPr>
        <p:txBody>
          <a:bodyPr>
            <a:noAutofit/>
          </a:bodyPr>
          <a:lstStyle/>
          <a:p>
            <a:pPr algn="just"/>
            <a:r>
              <a:rPr lang="en-US" sz="4000" dirty="0"/>
              <a:t>A second approach, </a:t>
            </a:r>
            <a:r>
              <a:rPr lang="en-US" sz="4000" b="1" dirty="0"/>
              <a:t>progressively decoupled Drupal</a:t>
            </a:r>
            <a:r>
              <a:rPr lang="en-US" sz="4000" dirty="0"/>
              <a:t>, offers an approach that strikes a balance between editorial needs like layout management and developer desires to use more JavaScript, by interpolating a JavaScript framework into the Drupal front </a:t>
            </a:r>
            <a:r>
              <a:rPr lang="en-US" sz="4000" dirty="0" smtClean="0"/>
              <a:t>end</a:t>
            </a:r>
          </a:p>
          <a:p>
            <a:pPr algn="just"/>
            <a:endParaRPr lang="en-US" sz="4000" dirty="0"/>
          </a:p>
        </p:txBody>
      </p:sp>
    </p:spTree>
    <p:extLst>
      <p:ext uri="{BB962C8B-B14F-4D97-AF65-F5344CB8AC3E}">
        <p14:creationId xmlns:p14="http://schemas.microsoft.com/office/powerpoint/2010/main" val="20600531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b="1" dirty="0" smtClean="0"/>
              <a:t>How </a:t>
            </a:r>
            <a:r>
              <a:rPr lang="en-US" b="1" dirty="0"/>
              <a:t>Decoupled Drupal Works</a:t>
            </a:r>
            <a:r>
              <a:rPr lang="en-US" dirty="0"/>
              <a:t/>
            </a:r>
            <a:br>
              <a:rPr lang="en-US" dirty="0"/>
            </a:br>
            <a:endParaRPr lang="en-US" dirty="0"/>
          </a:p>
        </p:txBody>
      </p:sp>
      <p:pic>
        <p:nvPicPr>
          <p:cNvPr id="5" name="Content Placeholder 4"/>
          <p:cNvPicPr>
            <a:picLocks noGrp="1"/>
          </p:cNvPicPr>
          <p:nvPr>
            <p:ph idx="1"/>
          </p:nvPr>
        </p:nvPicPr>
        <p:blipFill>
          <a:blip r:embed="rId2"/>
          <a:stretch>
            <a:fillRect/>
          </a:stretch>
        </p:blipFill>
        <p:spPr>
          <a:xfrm>
            <a:off x="838200" y="1489166"/>
            <a:ext cx="10617925" cy="5460273"/>
          </a:xfrm>
          <a:prstGeom prst="rect">
            <a:avLst/>
          </a:prstGeom>
        </p:spPr>
      </p:pic>
    </p:spTree>
    <p:extLst>
      <p:ext uri="{BB962C8B-B14F-4D97-AF65-F5344CB8AC3E}">
        <p14:creationId xmlns:p14="http://schemas.microsoft.com/office/powerpoint/2010/main" val="34043877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b="1" dirty="0" smtClean="0"/>
              <a:t>How </a:t>
            </a:r>
            <a:r>
              <a:rPr lang="en-US" b="1" dirty="0"/>
              <a:t>Decoupled Drupal Works</a:t>
            </a:r>
            <a:r>
              <a:rPr lang="en-US" dirty="0"/>
              <a:t/>
            </a:r>
            <a:br>
              <a:rPr lang="en-US" dirty="0"/>
            </a:br>
            <a:endParaRPr lang="en-US" dirty="0"/>
          </a:p>
        </p:txBody>
      </p:sp>
      <p:pic>
        <p:nvPicPr>
          <p:cNvPr id="6" name="Content Placeholder 5"/>
          <p:cNvPicPr>
            <a:picLocks noGrp="1"/>
          </p:cNvPicPr>
          <p:nvPr>
            <p:ph idx="1"/>
          </p:nvPr>
        </p:nvPicPr>
        <p:blipFill>
          <a:blip r:embed="rId2"/>
          <a:stretch>
            <a:fillRect/>
          </a:stretch>
        </p:blipFill>
        <p:spPr>
          <a:xfrm>
            <a:off x="600891" y="1554480"/>
            <a:ext cx="10946675" cy="5199017"/>
          </a:xfrm>
          <a:prstGeom prst="rect">
            <a:avLst/>
          </a:prstGeom>
        </p:spPr>
      </p:pic>
    </p:spTree>
    <p:extLst>
      <p:ext uri="{BB962C8B-B14F-4D97-AF65-F5344CB8AC3E}">
        <p14:creationId xmlns:p14="http://schemas.microsoft.com/office/powerpoint/2010/main" val="17208859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b="1" dirty="0" smtClean="0"/>
              <a:t>How </a:t>
            </a:r>
            <a:r>
              <a:rPr lang="en-US" b="1" dirty="0"/>
              <a:t>Decoupled Drupal Works</a:t>
            </a:r>
            <a:r>
              <a:rPr lang="en-US" dirty="0"/>
              <a:t/>
            </a:r>
            <a:br>
              <a:rPr lang="en-US" dirty="0"/>
            </a:br>
            <a:endParaRPr lang="en-US" dirty="0"/>
          </a:p>
        </p:txBody>
      </p:sp>
      <p:pic>
        <p:nvPicPr>
          <p:cNvPr id="7" name="Content Placeholder 6"/>
          <p:cNvPicPr>
            <a:picLocks noGrp="1"/>
          </p:cNvPicPr>
          <p:nvPr>
            <p:ph idx="1"/>
          </p:nvPr>
        </p:nvPicPr>
        <p:blipFill>
          <a:blip r:embed="rId2"/>
          <a:stretch>
            <a:fillRect/>
          </a:stretch>
        </p:blipFill>
        <p:spPr>
          <a:xfrm>
            <a:off x="838201" y="1825624"/>
            <a:ext cx="10813868" cy="5032375"/>
          </a:xfrm>
          <a:prstGeom prst="rect">
            <a:avLst/>
          </a:prstGeom>
        </p:spPr>
      </p:pic>
    </p:spTree>
    <p:extLst>
      <p:ext uri="{BB962C8B-B14F-4D97-AF65-F5344CB8AC3E}">
        <p14:creationId xmlns:p14="http://schemas.microsoft.com/office/powerpoint/2010/main" val="37532411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b="1" dirty="0" smtClean="0"/>
              <a:t>How </a:t>
            </a:r>
            <a:r>
              <a:rPr lang="en-US" b="1" dirty="0"/>
              <a:t>Decoupled Drupal Works</a:t>
            </a:r>
            <a:r>
              <a:rPr lang="en-US" dirty="0"/>
              <a:t/>
            </a:r>
            <a:br>
              <a:rPr lang="en-US" dirty="0"/>
            </a:br>
            <a:endParaRPr lang="en-US" dirty="0"/>
          </a:p>
        </p:txBody>
      </p:sp>
      <p:pic>
        <p:nvPicPr>
          <p:cNvPr id="5" name="Content Placeholder 4"/>
          <p:cNvPicPr>
            <a:picLocks noGrp="1"/>
          </p:cNvPicPr>
          <p:nvPr>
            <p:ph idx="1"/>
          </p:nvPr>
        </p:nvPicPr>
        <p:blipFill>
          <a:blip r:embed="rId2"/>
          <a:stretch>
            <a:fillRect/>
          </a:stretch>
        </p:blipFill>
        <p:spPr>
          <a:xfrm>
            <a:off x="838200" y="1489166"/>
            <a:ext cx="10839993" cy="5225143"/>
          </a:xfrm>
          <a:prstGeom prst="rect">
            <a:avLst/>
          </a:prstGeom>
        </p:spPr>
      </p:pic>
    </p:spTree>
    <p:extLst>
      <p:ext uri="{BB962C8B-B14F-4D97-AF65-F5344CB8AC3E}">
        <p14:creationId xmlns:p14="http://schemas.microsoft.com/office/powerpoint/2010/main" val="17020785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b="1" dirty="0" smtClean="0"/>
              <a:t>How </a:t>
            </a:r>
            <a:r>
              <a:rPr lang="en-US" b="1" dirty="0"/>
              <a:t>Decoupled Drupal Works</a:t>
            </a:r>
            <a:r>
              <a:rPr lang="en-US" dirty="0"/>
              <a:t/>
            </a:r>
            <a:br>
              <a:rPr lang="en-US" dirty="0"/>
            </a:br>
            <a:endParaRPr lang="en-US" dirty="0"/>
          </a:p>
        </p:txBody>
      </p:sp>
      <p:pic>
        <p:nvPicPr>
          <p:cNvPr id="6" name="Content Placeholder 5"/>
          <p:cNvPicPr>
            <a:picLocks noGrp="1"/>
          </p:cNvPicPr>
          <p:nvPr>
            <p:ph idx="1"/>
          </p:nvPr>
        </p:nvPicPr>
        <p:blipFill>
          <a:blip r:embed="rId2"/>
          <a:stretch>
            <a:fillRect/>
          </a:stretch>
        </p:blipFill>
        <p:spPr>
          <a:xfrm>
            <a:off x="838201" y="1515292"/>
            <a:ext cx="10905308" cy="5342708"/>
          </a:xfrm>
          <a:prstGeom prst="rect">
            <a:avLst/>
          </a:prstGeom>
        </p:spPr>
      </p:pic>
    </p:spTree>
    <p:extLst>
      <p:ext uri="{BB962C8B-B14F-4D97-AF65-F5344CB8AC3E}">
        <p14:creationId xmlns:p14="http://schemas.microsoft.com/office/powerpoint/2010/main" val="8784150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Headless Makes Sense When Want to :</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97419"/>
            <a:ext cx="4391638" cy="1238423"/>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275030"/>
            <a:ext cx="3686689" cy="67636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62694"/>
            <a:ext cx="4029637" cy="95263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673" y="5172083"/>
            <a:ext cx="4410691" cy="1152686"/>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3928" y="2952205"/>
            <a:ext cx="5559872" cy="3200401"/>
          </a:xfrm>
          <a:prstGeom prst="rect">
            <a:avLst/>
          </a:prstGeom>
        </p:spPr>
      </p:pic>
    </p:spTree>
    <p:extLst>
      <p:ext uri="{BB962C8B-B14F-4D97-AF65-F5344CB8AC3E}">
        <p14:creationId xmlns:p14="http://schemas.microsoft.com/office/powerpoint/2010/main" val="34959633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Coupled Vs Decoupled Drupal</a:t>
            </a:r>
            <a:endParaRPr lang="en-US" dirty="0"/>
          </a:p>
        </p:txBody>
      </p:sp>
      <p:pic>
        <p:nvPicPr>
          <p:cNvPr id="4" name="Content Placeholder 3" descr="&quot;How to decouple Drupal?&quot; flowchart (middle section)"/>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596507"/>
            <a:ext cx="10515600" cy="4699794"/>
          </a:xfrm>
          <a:prstGeom prst="rect">
            <a:avLst/>
          </a:prstGeom>
          <a:noFill/>
          <a:ln>
            <a:noFill/>
          </a:ln>
        </p:spPr>
      </p:pic>
    </p:spTree>
    <p:extLst>
      <p:ext uri="{BB962C8B-B14F-4D97-AF65-F5344CB8AC3E}">
        <p14:creationId xmlns:p14="http://schemas.microsoft.com/office/powerpoint/2010/main" val="2966770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cap="all" dirty="0" smtClean="0">
                <a:latin typeface="+mn-lt"/>
              </a:rPr>
              <a:t/>
            </a:r>
            <a:br>
              <a:rPr lang="en-US" cap="all" dirty="0" smtClean="0">
                <a:latin typeface="+mn-lt"/>
              </a:rPr>
            </a:br>
            <a:r>
              <a:rPr lang="en-US" cap="all" dirty="0" smtClean="0">
                <a:latin typeface="+mn-lt"/>
              </a:rPr>
              <a:t>WHAT </a:t>
            </a:r>
            <a:r>
              <a:rPr lang="en-US" cap="all" dirty="0">
                <a:latin typeface="+mn-lt"/>
              </a:rPr>
              <a:t>ARE THE BENEFITS OF DECOUPLING?</a:t>
            </a:r>
            <a:r>
              <a:rPr lang="en-US" dirty="0">
                <a:latin typeface="+mn-lt"/>
              </a:rPr>
              <a:t/>
            </a:r>
            <a:br>
              <a:rPr lang="en-US" dirty="0">
                <a:latin typeface="+mn-lt"/>
              </a:rPr>
            </a:br>
            <a:endParaRPr lang="en-US" dirty="0">
              <a:latin typeface="+mn-lt"/>
            </a:endParaRPr>
          </a:p>
        </p:txBody>
      </p:sp>
      <p:sp>
        <p:nvSpPr>
          <p:cNvPr id="3" name="Content Placeholder 2"/>
          <p:cNvSpPr>
            <a:spLocks noGrp="1"/>
          </p:cNvSpPr>
          <p:nvPr>
            <p:ph idx="1"/>
          </p:nvPr>
        </p:nvSpPr>
        <p:spPr>
          <a:xfrm>
            <a:off x="838199" y="1690688"/>
            <a:ext cx="11035937" cy="4945243"/>
          </a:xfrm>
        </p:spPr>
        <p:txBody>
          <a:bodyPr>
            <a:normAutofit fontScale="92500" lnSpcReduction="10000"/>
          </a:bodyPr>
          <a:lstStyle/>
          <a:p>
            <a:pPr lvl="0" algn="just"/>
            <a:r>
              <a:rPr lang="en-US" b="1" dirty="0"/>
              <a:t>Simplified upgrade paths.</a:t>
            </a:r>
            <a:r>
              <a:rPr lang="en-US" dirty="0"/>
              <a:t> A CMS upgrade doesn’t have to affect the presentation layer, only the CMS.</a:t>
            </a:r>
          </a:p>
          <a:p>
            <a:pPr lvl="0" algn="just"/>
            <a:r>
              <a:rPr lang="en-US" b="1" dirty="0"/>
              <a:t>Easier troubleshooting.</a:t>
            </a:r>
            <a:r>
              <a:rPr lang="en-US" dirty="0"/>
              <a:t> Bugs are easier to locate when your platform is composed of smaller, discrete parts instead of one giant application.</a:t>
            </a:r>
          </a:p>
          <a:p>
            <a:pPr lvl="0" algn="just"/>
            <a:r>
              <a:rPr lang="en-US" b="1" dirty="0"/>
              <a:t>Easier to harden against regressions.</a:t>
            </a:r>
            <a:r>
              <a:rPr lang="en-US" dirty="0"/>
              <a:t> Back-end developers can introduce changes that break front-end functionality more easily in a monolithic application. In a headless strategy, the API can be tested easily, helping you catch potentially breaking changes earlier in the process.</a:t>
            </a:r>
          </a:p>
          <a:p>
            <a:pPr lvl="0" algn="just"/>
            <a:r>
              <a:rPr lang="en-US" b="1" dirty="0"/>
              <a:t>Focused tooling; granular deployments.</a:t>
            </a:r>
            <a:r>
              <a:rPr lang="en-US" dirty="0"/>
              <a:t> Developers need only concern themselves with the setup and tooling specific to their part of the stack. Back-end </a:t>
            </a:r>
            <a:r>
              <a:rPr lang="en-US" dirty="0" err="1"/>
              <a:t>devs</a:t>
            </a:r>
            <a:r>
              <a:rPr lang="en-US" dirty="0"/>
              <a:t> don’t need to compile CSS; front-end </a:t>
            </a:r>
            <a:r>
              <a:rPr lang="en-US" dirty="0" err="1"/>
              <a:t>devs</a:t>
            </a:r>
            <a:r>
              <a:rPr lang="en-US" dirty="0"/>
              <a:t> don’t have to worry about composer installs. Likewise, deployments in decoupled projects can be much smaller and more nimble</a:t>
            </a:r>
            <a:r>
              <a:rPr lang="en-US" dirty="0" smtClean="0"/>
              <a:t>.</a:t>
            </a:r>
            <a:endParaRPr lang="en-US" dirty="0"/>
          </a:p>
        </p:txBody>
      </p:sp>
    </p:spTree>
    <p:extLst>
      <p:ext uri="{BB962C8B-B14F-4D97-AF65-F5344CB8AC3E}">
        <p14:creationId xmlns:p14="http://schemas.microsoft.com/office/powerpoint/2010/main" val="7681172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cap="all" dirty="0" smtClean="0">
                <a:latin typeface="+mn-lt"/>
              </a:rPr>
              <a:t/>
            </a:r>
            <a:br>
              <a:rPr lang="en-US" cap="all" dirty="0" smtClean="0">
                <a:latin typeface="+mn-lt"/>
              </a:rPr>
            </a:br>
            <a:r>
              <a:rPr lang="en-US" cap="all" dirty="0" smtClean="0">
                <a:latin typeface="+mn-lt"/>
              </a:rPr>
              <a:t>WHAT </a:t>
            </a:r>
            <a:r>
              <a:rPr lang="en-US" cap="all" dirty="0">
                <a:latin typeface="+mn-lt"/>
              </a:rPr>
              <a:t>ARE THE BENEFITS OF DECOUPLING?</a:t>
            </a:r>
            <a:r>
              <a:rPr lang="en-US" dirty="0">
                <a:latin typeface="+mn-lt"/>
              </a:rPr>
              <a:t/>
            </a:r>
            <a:br>
              <a:rPr lang="en-US" dirty="0">
                <a:latin typeface="+mn-lt"/>
              </a:rPr>
            </a:br>
            <a:endParaRPr lang="en-US" dirty="0">
              <a:latin typeface="+mn-lt"/>
            </a:endParaRPr>
          </a:p>
        </p:txBody>
      </p:sp>
      <p:sp>
        <p:nvSpPr>
          <p:cNvPr id="3" name="Content Placeholder 2"/>
          <p:cNvSpPr>
            <a:spLocks noGrp="1"/>
          </p:cNvSpPr>
          <p:nvPr>
            <p:ph idx="1"/>
          </p:nvPr>
        </p:nvSpPr>
        <p:spPr>
          <a:xfrm>
            <a:off x="838199" y="1825625"/>
            <a:ext cx="10996749" cy="4614364"/>
          </a:xfrm>
        </p:spPr>
        <p:txBody>
          <a:bodyPr>
            <a:normAutofit fontScale="92500" lnSpcReduction="10000"/>
          </a:bodyPr>
          <a:lstStyle/>
          <a:p>
            <a:pPr lvl="0" algn="just"/>
            <a:r>
              <a:rPr lang="en-US" b="1" dirty="0" smtClean="0"/>
              <a:t>Clearer separation of scope and concerns.</a:t>
            </a:r>
            <a:r>
              <a:rPr lang="en-US" dirty="0" smtClean="0"/>
              <a:t> Since the CMS is just an API, it is easy to establish clear roles based on your content strategy. In contrast, a monolithic CMS can make it difficult to draw a line between syndication of content and serving a website.</a:t>
            </a:r>
          </a:p>
          <a:p>
            <a:pPr lvl="0" algn="just"/>
            <a:r>
              <a:rPr lang="en-US" b="1" dirty="0" smtClean="0"/>
              <a:t>Improved performance.</a:t>
            </a:r>
            <a:r>
              <a:rPr lang="en-US" dirty="0" smtClean="0"/>
              <a:t> While a monolithic Drupal site can perform very well, the need to frequently bootstrap Drupal for user requests can slow things down. Depending on your project’s needs and your caching strategy, these requests might be inevitable. A headless architecture allows you to build a front-end application that handles these requests more efficiently, resulting in better performance.</a:t>
            </a:r>
          </a:p>
          <a:p>
            <a:pPr lvl="0" algn="just"/>
            <a:r>
              <a:rPr lang="en-US" b="1" dirty="0" smtClean="0"/>
              <a:t>Divide and conquer development.</a:t>
            </a:r>
            <a:r>
              <a:rPr lang="en-US" dirty="0" smtClean="0"/>
              <a:t> Teams are able to develop in a decoupled manner. Development of a new feature can happen simultaneously for both the front-end and back-end.</a:t>
            </a:r>
          </a:p>
          <a:p>
            <a:pPr algn="just"/>
            <a:endParaRPr lang="en-US" dirty="0" smtClean="0"/>
          </a:p>
          <a:p>
            <a:pPr marL="0" lvl="0" indent="0" algn="just">
              <a:buNone/>
            </a:pPr>
            <a:endParaRPr lang="en-US" dirty="0"/>
          </a:p>
        </p:txBody>
      </p:sp>
    </p:spTree>
    <p:extLst>
      <p:ext uri="{BB962C8B-B14F-4D97-AF65-F5344CB8AC3E}">
        <p14:creationId xmlns:p14="http://schemas.microsoft.com/office/powerpoint/2010/main" val="15402686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Drupal 8 Lightning</a:t>
            </a:r>
            <a:endParaRPr lang="en-US" b="1" dirty="0"/>
          </a:p>
        </p:txBody>
      </p:sp>
      <p:sp>
        <p:nvSpPr>
          <p:cNvPr id="3" name="Content Placeholder 2"/>
          <p:cNvSpPr>
            <a:spLocks noGrp="1"/>
          </p:cNvSpPr>
          <p:nvPr>
            <p:ph idx="1"/>
          </p:nvPr>
        </p:nvSpPr>
        <p:spPr>
          <a:xfrm>
            <a:off x="838200" y="1825624"/>
            <a:ext cx="10515600" cy="4823369"/>
          </a:xfrm>
        </p:spPr>
        <p:txBody>
          <a:bodyPr>
            <a:normAutofit fontScale="92500" lnSpcReduction="20000"/>
          </a:bodyPr>
          <a:lstStyle/>
          <a:p>
            <a:pPr algn="just"/>
            <a:r>
              <a:rPr lang="en-US" u="sng" dirty="0" smtClean="0"/>
              <a:t>Lightning</a:t>
            </a:r>
            <a:r>
              <a:rPr lang="en-US" dirty="0"/>
              <a:t> is a Drupal distribution that curates the best Drupal modules and patches to provide a great experience for editorial teams and developers out of the box. For our purposes, it’s most useful because it provides a preconfigured Content API feature, which automatically exposes a JSON-based REST API for content types, fields, media, and other entities.</a:t>
            </a:r>
          </a:p>
          <a:p>
            <a:pPr algn="just"/>
            <a:r>
              <a:rPr lang="en-US" b="1" dirty="0"/>
              <a:t>Headless Lightning</a:t>
            </a:r>
          </a:p>
          <a:p>
            <a:pPr algn="just"/>
            <a:r>
              <a:rPr lang="en-US" u="sng" dirty="0"/>
              <a:t>Headless Lightning</a:t>
            </a:r>
            <a:r>
              <a:rPr lang="en-US" dirty="0"/>
              <a:t> is a sub-profile of Lightning that includes all of the same features, but additionally provides a simplified administrative interface designed especially for decoupled sites, as well as editorial teams who might not be as comfortable with Drupal’s administrative patterns.</a:t>
            </a:r>
          </a:p>
          <a:p>
            <a:pPr marL="0" indent="0" algn="just">
              <a:buNone/>
            </a:pPr>
            <a:endParaRPr lang="en-US" dirty="0"/>
          </a:p>
          <a:p>
            <a:pPr algn="just"/>
            <a:r>
              <a:rPr lang="en-US" dirty="0"/>
              <a:t>Lightning and Headless Lightning are each great choices for decoupled applications, since they share the common Content API feature. For the purposes of this tutorial, however, we will assume you are using Headless Lightning.</a:t>
            </a:r>
          </a:p>
          <a:p>
            <a:pPr marL="0" indent="0" algn="just">
              <a:buNone/>
            </a:pPr>
            <a:endParaRPr lang="en-US" dirty="0"/>
          </a:p>
        </p:txBody>
      </p:sp>
    </p:spTree>
    <p:extLst>
      <p:ext uri="{BB962C8B-B14F-4D97-AF65-F5344CB8AC3E}">
        <p14:creationId xmlns:p14="http://schemas.microsoft.com/office/powerpoint/2010/main" val="3961134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 y="403905"/>
            <a:ext cx="11586754" cy="654186"/>
          </a:xfrm>
        </p:spPr>
        <p:txBody>
          <a:bodyPr>
            <a:normAutofit fontScale="90000"/>
          </a:bodyPr>
          <a:lstStyle/>
          <a:p>
            <a:r>
              <a:rPr lang="en-US" b="1" dirty="0" err="1" smtClean="0"/>
              <a:t>HeadLess</a:t>
            </a:r>
            <a:r>
              <a:rPr lang="en-US" b="1" dirty="0" smtClean="0"/>
              <a:t> Drupal</a:t>
            </a:r>
            <a:endParaRPr lang="en-US" b="1" dirty="0"/>
          </a:p>
        </p:txBody>
      </p:sp>
      <p:sp>
        <p:nvSpPr>
          <p:cNvPr id="3" name="Subtitle 2"/>
          <p:cNvSpPr>
            <a:spLocks noGrp="1"/>
          </p:cNvSpPr>
          <p:nvPr>
            <p:ph type="subTitle" idx="1"/>
          </p:nvPr>
        </p:nvSpPr>
        <p:spPr>
          <a:xfrm>
            <a:off x="274320" y="1371601"/>
            <a:ext cx="11586754" cy="5159828"/>
          </a:xfrm>
        </p:spPr>
        <p:txBody>
          <a:bodyPr>
            <a:noAutofit/>
          </a:bodyPr>
          <a:lstStyle/>
          <a:p>
            <a:pPr algn="just"/>
            <a:r>
              <a:rPr lang="en-US" sz="3600" dirty="0" smtClean="0"/>
              <a:t>This involves a complete separation of concerns between the structure of your content and its presentation. In short, it's like treating your web experience as just another application that needs to be served content. Even though it results in a loss of some out-of-the-box CMS functionality such as in-place editing or content preview, it's been popular because of the freedom and control it offers front-end developers.</a:t>
            </a:r>
          </a:p>
          <a:p>
            <a:pPr algn="just"/>
            <a:endParaRPr lang="en-US" sz="3600" dirty="0"/>
          </a:p>
        </p:txBody>
      </p:sp>
    </p:spTree>
    <p:extLst>
      <p:ext uri="{BB962C8B-B14F-4D97-AF65-F5344CB8AC3E}">
        <p14:creationId xmlns:p14="http://schemas.microsoft.com/office/powerpoint/2010/main" val="13014281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b="1"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365758"/>
            <a:ext cx="10515600" cy="6191795"/>
          </a:xfrm>
          <a:prstGeom prst="rect">
            <a:avLst/>
          </a:prstGeom>
        </p:spPr>
      </p:pic>
    </p:spTree>
    <p:extLst>
      <p:ext uri="{BB962C8B-B14F-4D97-AF65-F5344CB8AC3E}">
        <p14:creationId xmlns:p14="http://schemas.microsoft.com/office/powerpoint/2010/main" val="25070190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to Create Portal Using Headless Drupal </a:t>
            </a:r>
            <a:endParaRPr lang="en-US" b="1" dirty="0"/>
          </a:p>
        </p:txBody>
      </p:sp>
      <p:sp>
        <p:nvSpPr>
          <p:cNvPr id="3" name="Content Placeholder 2"/>
          <p:cNvSpPr>
            <a:spLocks noGrp="1"/>
          </p:cNvSpPr>
          <p:nvPr>
            <p:ph idx="1"/>
          </p:nvPr>
        </p:nvSpPr>
        <p:spPr/>
        <p:txBody>
          <a:bodyPr/>
          <a:lstStyle/>
          <a:p>
            <a:pPr marL="0" indent="0" algn="ctr">
              <a:buNone/>
            </a:pPr>
            <a:r>
              <a:rPr lang="en-US" sz="3600" b="1" dirty="0" smtClean="0"/>
              <a:t>PREREQUISITES </a:t>
            </a:r>
            <a:endParaRPr lang="en-US" b="1" dirty="0" smtClean="0"/>
          </a:p>
          <a:p>
            <a:r>
              <a:rPr lang="en-US" sz="2400" dirty="0" smtClean="0"/>
              <a:t>HTML5, CSS3</a:t>
            </a:r>
            <a:r>
              <a:rPr lang="en-US" sz="2400" dirty="0"/>
              <a:t>, </a:t>
            </a:r>
            <a:r>
              <a:rPr lang="en-US" sz="2400" dirty="0" smtClean="0"/>
              <a:t>BOOTSTRAP</a:t>
            </a:r>
          </a:p>
          <a:p>
            <a:r>
              <a:rPr lang="en-US" sz="2400" dirty="0" smtClean="0"/>
              <a:t>JAVA SCRIPT, JQUERY, JSON</a:t>
            </a:r>
          </a:p>
          <a:p>
            <a:r>
              <a:rPr lang="en-US" sz="2400" dirty="0" smtClean="0"/>
              <a:t>NODEJS, ANGULARJS, TYPESCRIPT, ANGULAR 6</a:t>
            </a:r>
          </a:p>
          <a:p>
            <a:r>
              <a:rPr lang="en-US" sz="2400" dirty="0" smtClean="0"/>
              <a:t>DRUPAL LIGHTNING, REST-API</a:t>
            </a:r>
          </a:p>
          <a:p>
            <a:endParaRPr lang="en-US" sz="2400" dirty="0" smtClean="0"/>
          </a:p>
          <a:p>
            <a:endParaRPr lang="en-US" sz="2400" dirty="0" smtClean="0"/>
          </a:p>
          <a:p>
            <a:endParaRPr lang="en-US" dirty="0" smtClean="0"/>
          </a:p>
          <a:p>
            <a:endParaRPr lang="en-US" dirty="0"/>
          </a:p>
        </p:txBody>
      </p:sp>
    </p:spTree>
    <p:extLst>
      <p:ext uri="{BB962C8B-B14F-4D97-AF65-F5344CB8AC3E}">
        <p14:creationId xmlns:p14="http://schemas.microsoft.com/office/powerpoint/2010/main" val="1791694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How to send the JSON data from a Drupal 8 site?</a:t>
            </a:r>
            <a:r>
              <a:rPr lang="en-US" dirty="0"/>
              <a:t/>
            </a:r>
            <a:br>
              <a:rPr lang="en-US" dirty="0"/>
            </a:br>
            <a:endParaRPr lang="en-US" dirty="0"/>
          </a:p>
        </p:txBody>
      </p:sp>
      <p:sp>
        <p:nvSpPr>
          <p:cNvPr id="3" name="Content Placeholder 2"/>
          <p:cNvSpPr>
            <a:spLocks noGrp="1"/>
          </p:cNvSpPr>
          <p:nvPr>
            <p:ph idx="1"/>
          </p:nvPr>
        </p:nvSpPr>
        <p:spPr/>
        <p:txBody>
          <a:bodyPr>
            <a:noAutofit/>
          </a:bodyPr>
          <a:lstStyle/>
          <a:p>
            <a:pPr marL="0" indent="0" algn="ctr">
              <a:buNone/>
            </a:pPr>
            <a:r>
              <a:rPr lang="en-US" sz="7200" dirty="0" smtClean="0"/>
              <a:t>GENERATE JSON DATA USING REST API FROM DRUPAL 8 FOR THE HEADLESS DRUPAL</a:t>
            </a:r>
            <a:endParaRPr lang="en-US" sz="7200" dirty="0"/>
          </a:p>
        </p:txBody>
      </p:sp>
    </p:spTree>
    <p:extLst>
      <p:ext uri="{BB962C8B-B14F-4D97-AF65-F5344CB8AC3E}">
        <p14:creationId xmlns:p14="http://schemas.microsoft.com/office/powerpoint/2010/main" val="26877847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Using REST API in Drupal8</a:t>
            </a:r>
            <a:endParaRPr lang="en-US" sz="4800" b="1" dirty="0"/>
          </a:p>
        </p:txBody>
      </p:sp>
      <p:sp>
        <p:nvSpPr>
          <p:cNvPr id="3" name="Content Placeholder 2"/>
          <p:cNvSpPr>
            <a:spLocks noGrp="1"/>
          </p:cNvSpPr>
          <p:nvPr>
            <p:ph idx="1"/>
          </p:nvPr>
        </p:nvSpPr>
        <p:spPr>
          <a:xfrm>
            <a:off x="561703" y="1690688"/>
            <a:ext cx="11286308" cy="4971369"/>
          </a:xfrm>
        </p:spPr>
        <p:txBody>
          <a:bodyPr>
            <a:noAutofit/>
          </a:bodyPr>
          <a:lstStyle/>
          <a:p>
            <a:pPr algn="just" fontAlgn="base"/>
            <a:r>
              <a:rPr lang="en-US" sz="3200" dirty="0" smtClean="0"/>
              <a:t>REST stands for </a:t>
            </a:r>
            <a:r>
              <a:rPr lang="en-US" sz="3200" b="1" dirty="0" smtClean="0"/>
              <a:t>Representational State Transfer</a:t>
            </a:r>
            <a:r>
              <a:rPr lang="en-US" sz="3200" dirty="0" smtClean="0"/>
              <a:t>. REST is a web standards based architecture and uses HTTP Protocol for data communication. It revolves around resources where every component is a resource and a resource is accessed by a common interface using HTTP standard methods. </a:t>
            </a:r>
          </a:p>
          <a:p>
            <a:pPr algn="just" fontAlgn="base"/>
            <a:r>
              <a:rPr lang="en-US" sz="3200" b="1" dirty="0" err="1" smtClean="0"/>
              <a:t>RESTful</a:t>
            </a:r>
            <a:r>
              <a:rPr lang="en-US" sz="3200" dirty="0" smtClean="0"/>
              <a:t> Web Services are basically REST Architecture based Web Services. In REST Architecture everything is a resource. </a:t>
            </a:r>
            <a:r>
              <a:rPr lang="en-US" sz="3200" dirty="0" err="1" smtClean="0"/>
              <a:t>RESTful</a:t>
            </a:r>
            <a:r>
              <a:rPr lang="en-US" sz="3200" dirty="0" smtClean="0"/>
              <a:t> web services are light weight, highly scalable and maintainable and are very commonly used to create APIs for web-based applications.</a:t>
            </a:r>
          </a:p>
          <a:p>
            <a:pPr algn="just"/>
            <a:endParaRPr lang="en-US" sz="3200" dirty="0"/>
          </a:p>
        </p:txBody>
      </p:sp>
    </p:spTree>
    <p:extLst>
      <p:ext uri="{BB962C8B-B14F-4D97-AF65-F5344CB8AC3E}">
        <p14:creationId xmlns:p14="http://schemas.microsoft.com/office/powerpoint/2010/main" val="23684970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Using REST API in Drupal8</a:t>
            </a:r>
            <a:endParaRPr lang="en-US" sz="4800" b="1" dirty="0"/>
          </a:p>
        </p:txBody>
      </p:sp>
      <p:pic>
        <p:nvPicPr>
          <p:cNvPr id="4" name="Content Placeholder 3" descr="Headless Drupal"/>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10515600" cy="4892991"/>
          </a:xfrm>
          <a:prstGeom prst="rect">
            <a:avLst/>
          </a:prstGeom>
          <a:noFill/>
          <a:ln>
            <a:noFill/>
          </a:ln>
        </p:spPr>
      </p:pic>
    </p:spTree>
    <p:extLst>
      <p:ext uri="{BB962C8B-B14F-4D97-AF65-F5344CB8AC3E}">
        <p14:creationId xmlns:p14="http://schemas.microsoft.com/office/powerpoint/2010/main" val="32366981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Using REST API in Drupal8</a:t>
            </a:r>
            <a:endParaRPr lang="en-US" sz="4800" b="1" dirty="0"/>
          </a:p>
        </p:txBody>
      </p:sp>
      <p:sp>
        <p:nvSpPr>
          <p:cNvPr id="3" name="Content Placeholder 2"/>
          <p:cNvSpPr>
            <a:spLocks noGrp="1"/>
          </p:cNvSpPr>
          <p:nvPr>
            <p:ph idx="1"/>
          </p:nvPr>
        </p:nvSpPr>
        <p:spPr>
          <a:xfrm>
            <a:off x="561703" y="1690688"/>
            <a:ext cx="11286308" cy="4971369"/>
          </a:xfrm>
        </p:spPr>
        <p:txBody>
          <a:bodyPr>
            <a:noAutofit/>
          </a:bodyPr>
          <a:lstStyle/>
          <a:p>
            <a:pPr marL="0" indent="0" algn="just">
              <a:buNone/>
            </a:pPr>
            <a:r>
              <a:rPr lang="en-US" sz="3200" dirty="0"/>
              <a:t>Usually, when someone opens the Drupal site in a browser he (or she) sees the themed output (head) that Drupal generates by itself. Thus with the decoupled approach, we handle Drupal’s job of creating and displaying HTML to the front-end framework like Angular or Backbone.js. </a:t>
            </a:r>
            <a:endParaRPr lang="en-US" sz="3200" dirty="0" smtClean="0"/>
          </a:p>
          <a:p>
            <a:pPr marL="0" indent="0" algn="just">
              <a:buNone/>
            </a:pPr>
            <a:r>
              <a:rPr lang="en-US" sz="3200" dirty="0" smtClean="0"/>
              <a:t>Drupal </a:t>
            </a:r>
            <a:r>
              <a:rPr lang="en-US" sz="3200" dirty="0"/>
              <a:t>still deals with the back-end part and it is used as a content management system but now it’s “headless”. So we can link front-end framework or mobile app to Drupal and use it for displaying data. For that, we have to create a Drupal RESTful API which helps us to exchange data between the different parts of the application and connect them all together.</a:t>
            </a:r>
          </a:p>
          <a:p>
            <a:pPr marL="0" indent="0" algn="just">
              <a:buNone/>
            </a:pPr>
            <a:endParaRPr lang="en-US" sz="3600" dirty="0"/>
          </a:p>
        </p:txBody>
      </p:sp>
    </p:spTree>
    <p:extLst>
      <p:ext uri="{BB962C8B-B14F-4D97-AF65-F5344CB8AC3E}">
        <p14:creationId xmlns:p14="http://schemas.microsoft.com/office/powerpoint/2010/main" val="27697832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Send the JSON data with REST and Views</a:t>
            </a:r>
            <a:endParaRPr lang="en-US" dirty="0"/>
          </a:p>
        </p:txBody>
      </p:sp>
      <p:sp>
        <p:nvSpPr>
          <p:cNvPr id="7" name="Content Placeholder 6"/>
          <p:cNvSpPr>
            <a:spLocks noGrp="1"/>
          </p:cNvSpPr>
          <p:nvPr>
            <p:ph idx="1"/>
          </p:nvPr>
        </p:nvSpPr>
        <p:spPr/>
        <p:txBody>
          <a:bodyPr>
            <a:normAutofit fontScale="85000" lnSpcReduction="20000"/>
          </a:bodyPr>
          <a:lstStyle/>
          <a:p>
            <a:pPr>
              <a:buNone/>
            </a:pPr>
            <a:r>
              <a:rPr lang="en-US" sz="4000" dirty="0"/>
              <a:t>Steps :</a:t>
            </a:r>
          </a:p>
          <a:p>
            <a:r>
              <a:rPr lang="en-US" dirty="0" smtClean="0"/>
              <a:t>Create Content type </a:t>
            </a:r>
            <a:r>
              <a:rPr lang="en-US" dirty="0" smtClean="0"/>
              <a:t>marks detail</a:t>
            </a:r>
            <a:endParaRPr lang="en-US" dirty="0" smtClean="0"/>
          </a:p>
          <a:p>
            <a:r>
              <a:rPr lang="en-US" dirty="0" smtClean="0"/>
              <a:t>Add fields with content type</a:t>
            </a:r>
          </a:p>
          <a:p>
            <a:pPr lvl="1"/>
            <a:r>
              <a:rPr lang="en-US" dirty="0" smtClean="0"/>
              <a:t>Name, Subject, Marks</a:t>
            </a:r>
          </a:p>
          <a:p>
            <a:r>
              <a:rPr lang="en-US" dirty="0" smtClean="0"/>
              <a:t>Create student  records for the </a:t>
            </a:r>
            <a:r>
              <a:rPr lang="en-US" dirty="0" smtClean="0"/>
              <a:t>marks detail</a:t>
            </a:r>
            <a:endParaRPr lang="en-US" dirty="0" smtClean="0"/>
          </a:p>
          <a:p>
            <a:r>
              <a:rPr lang="en-US" dirty="0" smtClean="0"/>
              <a:t>Create view for </a:t>
            </a:r>
            <a:r>
              <a:rPr lang="en-US" dirty="0" smtClean="0"/>
              <a:t>marks detail</a:t>
            </a:r>
            <a:endParaRPr lang="en-US" dirty="0" smtClean="0"/>
          </a:p>
          <a:p>
            <a:r>
              <a:rPr lang="en-US" dirty="0" smtClean="0"/>
              <a:t>Edit title (remove the link) and add fields to the view</a:t>
            </a:r>
          </a:p>
          <a:p>
            <a:r>
              <a:rPr lang="en-US" dirty="0" smtClean="0"/>
              <a:t>Link RES API EXPORT setting and put REST EXPORT PATH</a:t>
            </a:r>
          </a:p>
          <a:p>
            <a:r>
              <a:rPr lang="en-US" dirty="0" smtClean="0"/>
              <a:t>Represent the data as JSON , XML, HTML etc</a:t>
            </a:r>
          </a:p>
          <a:p>
            <a:r>
              <a:rPr lang="en-US" dirty="0" smtClean="0"/>
              <a:t>View the data using JSON EDITOR</a:t>
            </a:r>
          </a:p>
          <a:p>
            <a:r>
              <a:rPr lang="en-US" dirty="0" smtClean="0"/>
              <a:t>Do data manipulation like GET,PUT,UPDATE etc using POSTMAN</a:t>
            </a:r>
            <a:endParaRPr lang="en-US" dirty="0"/>
          </a:p>
        </p:txBody>
      </p:sp>
    </p:spTree>
    <p:extLst>
      <p:ext uri="{BB962C8B-B14F-4D97-AF65-F5344CB8AC3E}">
        <p14:creationId xmlns:p14="http://schemas.microsoft.com/office/powerpoint/2010/main" val="26958401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Installation with Drupal8</a:t>
            </a:r>
            <a:endParaRPr lang="en-US" dirty="0"/>
          </a:p>
        </p:txBody>
      </p:sp>
      <p:pic>
        <p:nvPicPr>
          <p:cNvPr id="4" name="Content Placeholder 3"/>
          <p:cNvPicPr>
            <a:picLocks noGrp="1"/>
          </p:cNvPicPr>
          <p:nvPr>
            <p:ph idx="1"/>
          </p:nvPr>
        </p:nvPicPr>
        <p:blipFill>
          <a:blip r:embed="rId2"/>
          <a:srcRect/>
          <a:stretch>
            <a:fillRect/>
          </a:stretch>
        </p:blipFill>
        <p:spPr bwMode="auto">
          <a:xfrm>
            <a:off x="1905001" y="1600200"/>
            <a:ext cx="8534400" cy="4953000"/>
          </a:xfrm>
          <a:prstGeom prst="rect">
            <a:avLst/>
          </a:prstGeom>
          <a:noFill/>
          <a:ln w="9525">
            <a:noFill/>
            <a:miter lim="800000"/>
            <a:headEnd/>
            <a:tailEnd/>
          </a:ln>
        </p:spPr>
      </p:pic>
    </p:spTree>
    <p:extLst>
      <p:ext uri="{BB962C8B-B14F-4D97-AF65-F5344CB8AC3E}">
        <p14:creationId xmlns:p14="http://schemas.microsoft.com/office/powerpoint/2010/main" val="22116765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Installation with Drupal8</a:t>
            </a:r>
            <a:endParaRPr lang="en-US" dirty="0"/>
          </a:p>
        </p:txBody>
      </p:sp>
      <p:pic>
        <p:nvPicPr>
          <p:cNvPr id="8" name="Content Placeholder 7"/>
          <p:cNvPicPr>
            <a:picLocks noGrp="1"/>
          </p:cNvPicPr>
          <p:nvPr>
            <p:ph idx="1"/>
          </p:nvPr>
        </p:nvPicPr>
        <p:blipFill>
          <a:blip r:embed="rId2"/>
          <a:srcRect/>
          <a:stretch>
            <a:fillRect/>
          </a:stretch>
        </p:blipFill>
        <p:spPr bwMode="auto">
          <a:xfrm>
            <a:off x="1981200" y="1447800"/>
            <a:ext cx="8305801" cy="5105400"/>
          </a:xfrm>
          <a:prstGeom prst="rect">
            <a:avLst/>
          </a:prstGeom>
          <a:noFill/>
          <a:ln w="9525">
            <a:noFill/>
            <a:miter lim="800000"/>
            <a:headEnd/>
            <a:tailEnd/>
          </a:ln>
        </p:spPr>
      </p:pic>
    </p:spTree>
    <p:extLst>
      <p:ext uri="{BB962C8B-B14F-4D97-AF65-F5344CB8AC3E}">
        <p14:creationId xmlns:p14="http://schemas.microsoft.com/office/powerpoint/2010/main" val="4157681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Installation with Drupal8</a:t>
            </a:r>
            <a:endParaRPr lang="en-US" dirty="0"/>
          </a:p>
        </p:txBody>
      </p:sp>
      <p:pic>
        <p:nvPicPr>
          <p:cNvPr id="5" name="Content Placeholder 4"/>
          <p:cNvPicPr>
            <a:picLocks noGrp="1"/>
          </p:cNvPicPr>
          <p:nvPr>
            <p:ph idx="1"/>
          </p:nvPr>
        </p:nvPicPr>
        <p:blipFill>
          <a:blip r:embed="rId2"/>
          <a:srcRect/>
          <a:stretch>
            <a:fillRect/>
          </a:stretch>
        </p:blipFill>
        <p:spPr bwMode="auto">
          <a:xfrm>
            <a:off x="1905001" y="1371600"/>
            <a:ext cx="8381999" cy="5181600"/>
          </a:xfrm>
          <a:prstGeom prst="rect">
            <a:avLst/>
          </a:prstGeom>
          <a:noFill/>
          <a:ln w="9525">
            <a:noFill/>
            <a:miter lim="800000"/>
            <a:headEnd/>
            <a:tailEnd/>
          </a:ln>
        </p:spPr>
      </p:pic>
    </p:spTree>
    <p:extLst>
      <p:ext uri="{BB962C8B-B14F-4D97-AF65-F5344CB8AC3E}">
        <p14:creationId xmlns:p14="http://schemas.microsoft.com/office/powerpoint/2010/main" val="24340600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sz="5300" b="1" dirty="0" smtClean="0"/>
              <a:t>How </a:t>
            </a:r>
            <a:r>
              <a:rPr lang="en-US" sz="5300" b="1" dirty="0"/>
              <a:t>Decoupled Drupal Works</a:t>
            </a:r>
            <a:br>
              <a:rPr lang="en-US" sz="5300" b="1" dirty="0"/>
            </a:br>
            <a:endParaRPr lang="en-US" sz="53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0931" y="2181497"/>
            <a:ext cx="10600509" cy="4271553"/>
          </a:xfrm>
        </p:spPr>
      </p:pic>
    </p:spTree>
    <p:extLst>
      <p:ext uri="{BB962C8B-B14F-4D97-AF65-F5344CB8AC3E}">
        <p14:creationId xmlns:p14="http://schemas.microsoft.com/office/powerpoint/2010/main" val="37639866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Installation with Drupal8</a:t>
            </a:r>
            <a:endParaRPr lang="en-US" dirty="0"/>
          </a:p>
        </p:txBody>
      </p:sp>
      <p:pic>
        <p:nvPicPr>
          <p:cNvPr id="6" name="Content Placeholder 5"/>
          <p:cNvPicPr>
            <a:picLocks noGrp="1"/>
          </p:cNvPicPr>
          <p:nvPr>
            <p:ph idx="1"/>
          </p:nvPr>
        </p:nvPicPr>
        <p:blipFill>
          <a:blip r:embed="rId2"/>
          <a:srcRect/>
          <a:stretch>
            <a:fillRect/>
          </a:stretch>
        </p:blipFill>
        <p:spPr bwMode="auto">
          <a:xfrm>
            <a:off x="2070958" y="1600201"/>
            <a:ext cx="8050085" cy="4525963"/>
          </a:xfrm>
          <a:prstGeom prst="rect">
            <a:avLst/>
          </a:prstGeom>
          <a:noFill/>
          <a:ln w="9525">
            <a:noFill/>
            <a:miter lim="800000"/>
            <a:headEnd/>
            <a:tailEnd/>
          </a:ln>
        </p:spPr>
      </p:pic>
    </p:spTree>
    <p:extLst>
      <p:ext uri="{BB962C8B-B14F-4D97-AF65-F5344CB8AC3E}">
        <p14:creationId xmlns:p14="http://schemas.microsoft.com/office/powerpoint/2010/main" val="5184365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Installation with Drupal8</a:t>
            </a:r>
            <a:endParaRPr lang="en-US" dirty="0"/>
          </a:p>
        </p:txBody>
      </p:sp>
      <p:pic>
        <p:nvPicPr>
          <p:cNvPr id="5" name="Content Placeholder 4"/>
          <p:cNvPicPr>
            <a:picLocks noGrp="1"/>
          </p:cNvPicPr>
          <p:nvPr>
            <p:ph idx="1"/>
          </p:nvPr>
        </p:nvPicPr>
        <p:blipFill>
          <a:blip r:embed="rId2"/>
          <a:srcRect/>
          <a:stretch>
            <a:fillRect/>
          </a:stretch>
        </p:blipFill>
        <p:spPr bwMode="auto">
          <a:xfrm>
            <a:off x="2070958" y="1600201"/>
            <a:ext cx="8050085" cy="4525963"/>
          </a:xfrm>
          <a:prstGeom prst="rect">
            <a:avLst/>
          </a:prstGeom>
          <a:noFill/>
          <a:ln w="9525">
            <a:noFill/>
            <a:miter lim="800000"/>
            <a:headEnd/>
            <a:tailEnd/>
          </a:ln>
        </p:spPr>
      </p:pic>
    </p:spTree>
    <p:extLst>
      <p:ext uri="{BB962C8B-B14F-4D97-AF65-F5344CB8AC3E}">
        <p14:creationId xmlns:p14="http://schemas.microsoft.com/office/powerpoint/2010/main" val="28608233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Installation with Drupal8</a:t>
            </a:r>
            <a:endParaRPr lang="en-US" dirty="0"/>
          </a:p>
        </p:txBody>
      </p:sp>
      <p:pic>
        <p:nvPicPr>
          <p:cNvPr id="6" name="Content Placeholder 5"/>
          <p:cNvPicPr>
            <a:picLocks noGrp="1"/>
          </p:cNvPicPr>
          <p:nvPr>
            <p:ph idx="1"/>
          </p:nvPr>
        </p:nvPicPr>
        <p:blipFill>
          <a:blip r:embed="rId2"/>
          <a:srcRect/>
          <a:stretch>
            <a:fillRect/>
          </a:stretch>
        </p:blipFill>
        <p:spPr bwMode="auto">
          <a:xfrm>
            <a:off x="2070958" y="1600201"/>
            <a:ext cx="8050085" cy="4525963"/>
          </a:xfrm>
          <a:prstGeom prst="rect">
            <a:avLst/>
          </a:prstGeom>
          <a:noFill/>
          <a:ln w="9525">
            <a:noFill/>
            <a:miter lim="800000"/>
            <a:headEnd/>
            <a:tailEnd/>
          </a:ln>
        </p:spPr>
      </p:pic>
    </p:spTree>
    <p:extLst>
      <p:ext uri="{BB962C8B-B14F-4D97-AF65-F5344CB8AC3E}">
        <p14:creationId xmlns:p14="http://schemas.microsoft.com/office/powerpoint/2010/main" val="1623040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a:t>
            </a:r>
            <a:r>
              <a:rPr lang="en-US" dirty="0" err="1" smtClean="0"/>
              <a:t>Configration</a:t>
            </a:r>
            <a:endParaRPr lang="en-US" dirty="0"/>
          </a:p>
        </p:txBody>
      </p:sp>
      <p:pic>
        <p:nvPicPr>
          <p:cNvPr id="6" name="Content Placeholder 5" descr="REST Export path"/>
          <p:cNvPicPr>
            <a:picLocks noGrp="1"/>
          </p:cNvPicPr>
          <p:nvPr>
            <p:ph idx="1"/>
          </p:nvPr>
        </p:nvPicPr>
        <p:blipFill>
          <a:blip r:embed="rId2"/>
          <a:srcRect/>
          <a:stretch>
            <a:fillRect/>
          </a:stretch>
        </p:blipFill>
        <p:spPr bwMode="auto">
          <a:xfrm>
            <a:off x="1905000" y="1600200"/>
            <a:ext cx="8458200" cy="4876800"/>
          </a:xfrm>
          <a:prstGeom prst="rect">
            <a:avLst/>
          </a:prstGeom>
          <a:noFill/>
          <a:ln w="9525">
            <a:noFill/>
            <a:miter lim="800000"/>
            <a:headEnd/>
            <a:tailEnd/>
          </a:ln>
        </p:spPr>
      </p:pic>
    </p:spTree>
    <p:extLst>
      <p:ext uri="{BB962C8B-B14F-4D97-AF65-F5344CB8AC3E}">
        <p14:creationId xmlns:p14="http://schemas.microsoft.com/office/powerpoint/2010/main" val="27278429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Configuration</a:t>
            </a:r>
            <a:endParaRPr lang="en-US" dirty="0"/>
          </a:p>
        </p:txBody>
      </p:sp>
      <p:pic>
        <p:nvPicPr>
          <p:cNvPr id="5" name="Content Placeholder 4" descr="Format Serializer Settings"/>
          <p:cNvPicPr>
            <a:picLocks noGrp="1"/>
          </p:cNvPicPr>
          <p:nvPr>
            <p:ph idx="1"/>
          </p:nvPr>
        </p:nvPicPr>
        <p:blipFill>
          <a:blip r:embed="rId2"/>
          <a:srcRect/>
          <a:stretch>
            <a:fillRect/>
          </a:stretch>
        </p:blipFill>
        <p:spPr bwMode="auto">
          <a:xfrm>
            <a:off x="1828801" y="1371600"/>
            <a:ext cx="8458199" cy="5105400"/>
          </a:xfrm>
          <a:prstGeom prst="rect">
            <a:avLst/>
          </a:prstGeom>
          <a:noFill/>
          <a:ln w="9525">
            <a:noFill/>
            <a:miter lim="800000"/>
            <a:headEnd/>
            <a:tailEnd/>
          </a:ln>
        </p:spPr>
      </p:pic>
    </p:spTree>
    <p:extLst>
      <p:ext uri="{BB962C8B-B14F-4D97-AF65-F5344CB8AC3E}">
        <p14:creationId xmlns:p14="http://schemas.microsoft.com/office/powerpoint/2010/main" val="6555426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Configuration</a:t>
            </a:r>
            <a:endParaRPr lang="en-US" dirty="0"/>
          </a:p>
        </p:txBody>
      </p:sp>
      <p:sp>
        <p:nvSpPr>
          <p:cNvPr id="7" name="Content Placeholder 6"/>
          <p:cNvSpPr>
            <a:spLocks noGrp="1"/>
          </p:cNvSpPr>
          <p:nvPr>
            <p:ph idx="1"/>
          </p:nvPr>
        </p:nvSpPr>
        <p:spPr/>
        <p:txBody>
          <a:bodyPr/>
          <a:lstStyle/>
          <a:p>
            <a:r>
              <a:rPr lang="en-US" sz="2000" dirty="0"/>
              <a:t>Tick the box against “</a:t>
            </a:r>
            <a:r>
              <a:rPr lang="en-US" sz="2000" b="1" dirty="0" err="1"/>
              <a:t>json</a:t>
            </a:r>
            <a:r>
              <a:rPr lang="en-US" sz="2000" dirty="0"/>
              <a:t>” since the data will be in </a:t>
            </a:r>
            <a:r>
              <a:rPr lang="en-US" sz="2000" dirty="0" err="1"/>
              <a:t>json</a:t>
            </a:r>
            <a:r>
              <a:rPr lang="en-US" sz="2000" dirty="0"/>
              <a:t> format. Click “</a:t>
            </a:r>
            <a:r>
              <a:rPr lang="en-US" sz="2000" b="1" dirty="0"/>
              <a:t>Apply</a:t>
            </a:r>
            <a:r>
              <a:rPr lang="en-US" sz="2000" dirty="0"/>
              <a:t>”. Finally, save the view by clicking the "</a:t>
            </a:r>
            <a:r>
              <a:rPr lang="en-US" sz="2000" b="1" dirty="0"/>
              <a:t>Save</a:t>
            </a:r>
            <a:r>
              <a:rPr lang="en-US" sz="2000" dirty="0"/>
              <a:t>" button.</a:t>
            </a:r>
          </a:p>
          <a:p>
            <a:endParaRPr lang="en-US" dirty="0"/>
          </a:p>
        </p:txBody>
      </p:sp>
      <p:pic>
        <p:nvPicPr>
          <p:cNvPr id="8" name="Picture 7" descr="Set json value"/>
          <p:cNvPicPr/>
          <p:nvPr/>
        </p:nvPicPr>
        <p:blipFill>
          <a:blip r:embed="rId2"/>
          <a:srcRect/>
          <a:stretch>
            <a:fillRect/>
          </a:stretch>
        </p:blipFill>
        <p:spPr bwMode="auto">
          <a:xfrm>
            <a:off x="1981200" y="2638426"/>
            <a:ext cx="8382000" cy="3990975"/>
          </a:xfrm>
          <a:prstGeom prst="rect">
            <a:avLst/>
          </a:prstGeom>
          <a:noFill/>
          <a:ln w="9525">
            <a:noFill/>
            <a:miter lim="800000"/>
            <a:headEnd/>
            <a:tailEnd/>
          </a:ln>
        </p:spPr>
      </p:pic>
    </p:spTree>
    <p:extLst>
      <p:ext uri="{BB962C8B-B14F-4D97-AF65-F5344CB8AC3E}">
        <p14:creationId xmlns:p14="http://schemas.microsoft.com/office/powerpoint/2010/main" val="11570831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a:t>
            </a:r>
            <a:r>
              <a:rPr lang="en-US" dirty="0" err="1" smtClean="0"/>
              <a:t>Configration</a:t>
            </a:r>
            <a:endParaRPr lang="en-US" dirty="0"/>
          </a:p>
        </p:txBody>
      </p:sp>
      <p:pic>
        <p:nvPicPr>
          <p:cNvPr id="5" name="Content Placeholder 4"/>
          <p:cNvPicPr>
            <a:picLocks noGrp="1"/>
          </p:cNvPicPr>
          <p:nvPr>
            <p:ph idx="1"/>
          </p:nvPr>
        </p:nvPicPr>
        <p:blipFill>
          <a:blip r:embed="rId2"/>
          <a:srcRect/>
          <a:stretch>
            <a:fillRect/>
          </a:stretch>
        </p:blipFill>
        <p:spPr bwMode="auto">
          <a:xfrm>
            <a:off x="2057401" y="1600200"/>
            <a:ext cx="8229599" cy="4800600"/>
          </a:xfrm>
          <a:prstGeom prst="rect">
            <a:avLst/>
          </a:prstGeom>
          <a:noFill/>
          <a:ln w="9525">
            <a:noFill/>
            <a:miter lim="800000"/>
            <a:headEnd/>
            <a:tailEnd/>
          </a:ln>
        </p:spPr>
      </p:pic>
    </p:spTree>
    <p:extLst>
      <p:ext uri="{BB962C8B-B14F-4D97-AF65-F5344CB8AC3E}">
        <p14:creationId xmlns:p14="http://schemas.microsoft.com/office/powerpoint/2010/main" val="24723009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a:t>
            </a:r>
            <a:r>
              <a:rPr lang="en-US" dirty="0" err="1" smtClean="0"/>
              <a:t>Configration</a:t>
            </a:r>
            <a:endParaRPr lang="en-US" dirty="0"/>
          </a:p>
        </p:txBody>
      </p:sp>
      <p:sp>
        <p:nvSpPr>
          <p:cNvPr id="4" name="Content Placeholder 3"/>
          <p:cNvSpPr>
            <a:spLocks noGrp="1"/>
          </p:cNvSpPr>
          <p:nvPr>
            <p:ph idx="1"/>
          </p:nvPr>
        </p:nvSpPr>
        <p:spPr/>
        <p:txBody>
          <a:bodyPr>
            <a:normAutofit/>
          </a:bodyPr>
          <a:lstStyle/>
          <a:p>
            <a:pPr>
              <a:buNone/>
            </a:pPr>
            <a:r>
              <a:rPr lang="en-US" dirty="0" smtClean="0"/>
              <a:t>   Once you saved the view, you can test the end point using any REST client. Here, we are using "</a:t>
            </a:r>
            <a:r>
              <a:rPr lang="en-US" b="1" dirty="0" smtClean="0"/>
              <a:t>Advanced REST client</a:t>
            </a:r>
            <a:r>
              <a:rPr lang="en-US" dirty="0" smtClean="0"/>
              <a:t>", an extension of Google Chrome browser. For installing this, type in "</a:t>
            </a:r>
            <a:r>
              <a:rPr lang="en-US" b="1" dirty="0" smtClean="0">
                <a:hlinkClick r:id="rId2"/>
              </a:rPr>
              <a:t>https://chrome.google.com/webstore/category/apps</a:t>
            </a:r>
            <a:r>
              <a:rPr lang="en-US" dirty="0" smtClean="0"/>
              <a:t>" in your Google Chrome browser. Search for "</a:t>
            </a:r>
            <a:r>
              <a:rPr lang="en-US" b="1" dirty="0" smtClean="0"/>
              <a:t>rest client</a:t>
            </a:r>
            <a:r>
              <a:rPr lang="en-US" dirty="0" smtClean="0"/>
              <a:t>" as shown in the image below. You will find "</a:t>
            </a:r>
            <a:r>
              <a:rPr lang="en-US" b="1" dirty="0" smtClean="0"/>
              <a:t>Advanced REST client</a:t>
            </a:r>
            <a:r>
              <a:rPr lang="en-US" dirty="0" smtClean="0"/>
              <a:t>". Click "</a:t>
            </a:r>
            <a:r>
              <a:rPr lang="en-US" b="1" dirty="0" smtClean="0"/>
              <a:t>FREE</a:t>
            </a:r>
            <a:r>
              <a:rPr lang="en-US" dirty="0" smtClean="0"/>
              <a:t>" to install the application. </a:t>
            </a:r>
          </a:p>
          <a:p>
            <a:pPr>
              <a:buNone/>
            </a:pPr>
            <a:endParaRPr lang="en-US" dirty="0"/>
          </a:p>
        </p:txBody>
      </p:sp>
    </p:spTree>
    <p:extLst>
      <p:ext uri="{BB962C8B-B14F-4D97-AF65-F5344CB8AC3E}">
        <p14:creationId xmlns:p14="http://schemas.microsoft.com/office/powerpoint/2010/main" val="4088498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a:t>
            </a:r>
            <a:r>
              <a:rPr lang="en-US" dirty="0" err="1" smtClean="0"/>
              <a:t>Configration</a:t>
            </a:r>
            <a:endParaRPr lang="en-US" dirty="0"/>
          </a:p>
        </p:txBody>
      </p:sp>
      <p:pic>
        <p:nvPicPr>
          <p:cNvPr id="5" name="Content Placeholder 4" descr="Install Advanced REST client from chrome store"/>
          <p:cNvPicPr>
            <a:picLocks noGrp="1"/>
          </p:cNvPicPr>
          <p:nvPr>
            <p:ph idx="1"/>
          </p:nvPr>
        </p:nvPicPr>
        <p:blipFill>
          <a:blip r:embed="rId2"/>
          <a:srcRect/>
          <a:stretch>
            <a:fillRect/>
          </a:stretch>
        </p:blipFill>
        <p:spPr bwMode="auto">
          <a:xfrm>
            <a:off x="1752600" y="1676401"/>
            <a:ext cx="8458200" cy="4419599"/>
          </a:xfrm>
          <a:prstGeom prst="rect">
            <a:avLst/>
          </a:prstGeom>
          <a:noFill/>
          <a:ln w="9525">
            <a:noFill/>
            <a:miter lim="800000"/>
            <a:headEnd/>
            <a:tailEnd/>
          </a:ln>
        </p:spPr>
      </p:pic>
    </p:spTree>
    <p:extLst>
      <p:ext uri="{BB962C8B-B14F-4D97-AF65-F5344CB8AC3E}">
        <p14:creationId xmlns:p14="http://schemas.microsoft.com/office/powerpoint/2010/main" val="34066414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a:t>
            </a:r>
            <a:r>
              <a:rPr lang="en-US" dirty="0" err="1" smtClean="0"/>
              <a:t>Configration</a:t>
            </a:r>
            <a:endParaRPr lang="en-US" dirty="0"/>
          </a:p>
        </p:txBody>
      </p:sp>
      <p:pic>
        <p:nvPicPr>
          <p:cNvPr id="6" name="Content Placeholder 5"/>
          <p:cNvPicPr>
            <a:picLocks noGrp="1"/>
          </p:cNvPicPr>
          <p:nvPr>
            <p:ph idx="1"/>
          </p:nvPr>
        </p:nvPicPr>
        <p:blipFill>
          <a:blip r:embed="rId2"/>
          <a:srcRect/>
          <a:stretch>
            <a:fillRect/>
          </a:stretch>
        </p:blipFill>
        <p:spPr bwMode="auto">
          <a:xfrm>
            <a:off x="2070958" y="1600201"/>
            <a:ext cx="8050085" cy="4525963"/>
          </a:xfrm>
          <a:prstGeom prst="rect">
            <a:avLst/>
          </a:prstGeom>
          <a:noFill/>
          <a:ln w="9525">
            <a:noFill/>
            <a:miter lim="800000"/>
            <a:headEnd/>
            <a:tailEnd/>
          </a:ln>
        </p:spPr>
      </p:pic>
    </p:spTree>
    <p:extLst>
      <p:ext uri="{BB962C8B-B14F-4D97-AF65-F5344CB8AC3E}">
        <p14:creationId xmlns:p14="http://schemas.microsoft.com/office/powerpoint/2010/main" val="21086959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 y="403905"/>
            <a:ext cx="11586754" cy="654186"/>
          </a:xfrm>
        </p:spPr>
        <p:txBody>
          <a:bodyPr>
            <a:normAutofit fontScale="90000"/>
          </a:bodyPr>
          <a:lstStyle/>
          <a:p>
            <a:r>
              <a:rPr lang="en-US" b="1" dirty="0" err="1" smtClean="0"/>
              <a:t>HeadLess</a:t>
            </a:r>
            <a:r>
              <a:rPr lang="en-US" b="1" dirty="0" smtClean="0"/>
              <a:t> Drupal</a:t>
            </a:r>
            <a:endParaRPr lang="en-US" b="1" dirty="0"/>
          </a:p>
        </p:txBody>
      </p:sp>
      <p:sp>
        <p:nvSpPr>
          <p:cNvPr id="3" name="Subtitle 2"/>
          <p:cNvSpPr>
            <a:spLocks noGrp="1"/>
          </p:cNvSpPr>
          <p:nvPr>
            <p:ph type="subTitle" idx="1"/>
          </p:nvPr>
        </p:nvSpPr>
        <p:spPr>
          <a:xfrm>
            <a:off x="274320" y="1371601"/>
            <a:ext cx="11586754" cy="5159828"/>
          </a:xfrm>
        </p:spPr>
        <p:txBody>
          <a:bodyPr>
            <a:normAutofit/>
          </a:bodyPr>
          <a:lstStyle/>
          <a:p>
            <a:pPr algn="l"/>
            <a:r>
              <a:rPr lang="en-US" sz="3600" dirty="0"/>
              <a:t>A </a:t>
            </a:r>
            <a:r>
              <a:rPr lang="en-US" sz="3600" b="1" dirty="0"/>
              <a:t>headless content management</a:t>
            </a:r>
            <a:r>
              <a:rPr lang="en-US" sz="3600" dirty="0"/>
              <a:t> system (CMS) delivers back-end capabilities for editing, organizing and storing all types of digital information, without regard to how that </a:t>
            </a:r>
            <a:r>
              <a:rPr lang="en-US" sz="3600" b="1" dirty="0"/>
              <a:t>content</a:t>
            </a:r>
            <a:r>
              <a:rPr lang="en-US" sz="3600" dirty="0"/>
              <a:t> is </a:t>
            </a:r>
            <a:r>
              <a:rPr lang="en-US" sz="3600" dirty="0" smtClean="0"/>
              <a:t>published</a:t>
            </a:r>
          </a:p>
          <a:p>
            <a:pPr algn="l"/>
            <a:r>
              <a:rPr lang="en-US" sz="3600" dirty="0" smtClean="0"/>
              <a:t>In </a:t>
            </a:r>
            <a:r>
              <a:rPr lang="en-US" sz="3600" dirty="0"/>
              <a:t>short, with </a:t>
            </a:r>
            <a:r>
              <a:rPr lang="en-US" sz="3600" b="1" dirty="0"/>
              <a:t>Headless Drupal</a:t>
            </a:r>
            <a:r>
              <a:rPr lang="en-US" sz="3600" dirty="0"/>
              <a:t>, a visitor to the website will not interact with </a:t>
            </a:r>
            <a:r>
              <a:rPr lang="en-US" sz="3600" b="1" dirty="0" smtClean="0"/>
              <a:t>Drupal </a:t>
            </a:r>
            <a:r>
              <a:rPr lang="en-US" sz="3600" dirty="0" smtClean="0"/>
              <a:t>directly</a:t>
            </a:r>
            <a:r>
              <a:rPr lang="en-US" sz="3600" dirty="0"/>
              <a:t>. Often, in </a:t>
            </a:r>
            <a:r>
              <a:rPr lang="en-US" sz="3600" b="1" dirty="0"/>
              <a:t>Headless Drupal</a:t>
            </a:r>
            <a:r>
              <a:rPr lang="en-US" sz="3600" dirty="0"/>
              <a:t>, the visitor will see pages created with </a:t>
            </a:r>
            <a:r>
              <a:rPr lang="en-US" sz="3600" dirty="0" err="1"/>
              <a:t>Javascript</a:t>
            </a:r>
            <a:r>
              <a:rPr lang="en-US" sz="3600" dirty="0"/>
              <a:t> frameworks such as Angular.js or Backbone.js</a:t>
            </a:r>
            <a:r>
              <a:rPr lang="en-US" sz="3600" dirty="0" smtClean="0"/>
              <a:t>. </a:t>
            </a:r>
            <a:r>
              <a:rPr lang="en-US" sz="3600" dirty="0"/>
              <a:t>In this situation, </a:t>
            </a:r>
            <a:r>
              <a:rPr lang="en-US" sz="3600" b="1" dirty="0"/>
              <a:t>Drupal</a:t>
            </a:r>
            <a:r>
              <a:rPr lang="en-US" sz="3600" dirty="0"/>
              <a:t> is mainly used as store for data that is then read by the framework</a:t>
            </a:r>
            <a:r>
              <a:rPr lang="en-US" sz="3600" dirty="0" smtClean="0"/>
              <a:t>.</a:t>
            </a:r>
          </a:p>
          <a:p>
            <a:pPr algn="l"/>
            <a:endParaRPr lang="en-US" sz="3600" dirty="0"/>
          </a:p>
          <a:p>
            <a:pPr algn="l"/>
            <a:endParaRPr lang="en-US" sz="3600" dirty="0" smtClean="0"/>
          </a:p>
          <a:p>
            <a:endParaRPr lang="en-US" sz="3600" dirty="0"/>
          </a:p>
          <a:p>
            <a:endParaRPr lang="en-US" sz="3600" dirty="0"/>
          </a:p>
        </p:txBody>
      </p:sp>
    </p:spTree>
    <p:extLst>
      <p:ext uri="{BB962C8B-B14F-4D97-AF65-F5344CB8AC3E}">
        <p14:creationId xmlns:p14="http://schemas.microsoft.com/office/powerpoint/2010/main" val="40872251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a:t>
            </a:r>
            <a:r>
              <a:rPr lang="en-US" dirty="0" err="1" smtClean="0"/>
              <a:t>Configration</a:t>
            </a:r>
            <a:endParaRPr lang="en-US" dirty="0"/>
          </a:p>
        </p:txBody>
      </p:sp>
      <p:pic>
        <p:nvPicPr>
          <p:cNvPr id="4" name="Content Placeholder 3"/>
          <p:cNvPicPr>
            <a:picLocks noGrp="1"/>
          </p:cNvPicPr>
          <p:nvPr>
            <p:ph idx="1"/>
          </p:nvPr>
        </p:nvPicPr>
        <p:blipFill>
          <a:blip r:embed="rId2"/>
          <a:srcRect/>
          <a:stretch>
            <a:fillRect/>
          </a:stretch>
        </p:blipFill>
        <p:spPr bwMode="auto">
          <a:xfrm>
            <a:off x="2070958" y="1600201"/>
            <a:ext cx="8050085" cy="4525963"/>
          </a:xfrm>
          <a:prstGeom prst="rect">
            <a:avLst/>
          </a:prstGeom>
          <a:noFill/>
          <a:ln w="9525">
            <a:noFill/>
            <a:miter lim="800000"/>
            <a:headEnd/>
            <a:tailEnd/>
          </a:ln>
        </p:spPr>
      </p:pic>
    </p:spTree>
    <p:extLst>
      <p:ext uri="{BB962C8B-B14F-4D97-AF65-F5344CB8AC3E}">
        <p14:creationId xmlns:p14="http://schemas.microsoft.com/office/powerpoint/2010/main" val="19940661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a:t>
            </a:r>
            <a:r>
              <a:rPr lang="en-US" dirty="0" err="1" smtClean="0"/>
              <a:t>Configration</a:t>
            </a:r>
            <a:endParaRPr lang="en-US" dirty="0"/>
          </a:p>
        </p:txBody>
      </p:sp>
      <p:pic>
        <p:nvPicPr>
          <p:cNvPr id="6" name="Content Placeholder 5"/>
          <p:cNvPicPr>
            <a:picLocks noGrp="1"/>
          </p:cNvPicPr>
          <p:nvPr>
            <p:ph idx="1"/>
          </p:nvPr>
        </p:nvPicPr>
        <p:blipFill>
          <a:blip r:embed="rId2"/>
          <a:srcRect/>
          <a:stretch>
            <a:fillRect/>
          </a:stretch>
        </p:blipFill>
        <p:spPr bwMode="auto">
          <a:xfrm>
            <a:off x="2070958" y="1600201"/>
            <a:ext cx="8050085" cy="4525963"/>
          </a:xfrm>
          <a:prstGeom prst="rect">
            <a:avLst/>
          </a:prstGeom>
          <a:noFill/>
          <a:ln w="9525">
            <a:noFill/>
            <a:miter lim="800000"/>
            <a:headEnd/>
            <a:tailEnd/>
          </a:ln>
        </p:spPr>
      </p:pic>
    </p:spTree>
    <p:extLst>
      <p:ext uri="{BB962C8B-B14F-4D97-AF65-F5344CB8AC3E}">
        <p14:creationId xmlns:p14="http://schemas.microsoft.com/office/powerpoint/2010/main" val="30891212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a:t>
            </a:r>
            <a:r>
              <a:rPr lang="en-US" dirty="0" err="1" smtClean="0"/>
              <a:t>Configration</a:t>
            </a:r>
            <a:endParaRPr lang="en-US" dirty="0"/>
          </a:p>
        </p:txBody>
      </p:sp>
      <p:pic>
        <p:nvPicPr>
          <p:cNvPr id="4" name="Content Placeholder 3" descr="POSTMAN1.png"/>
          <p:cNvPicPr>
            <a:picLocks noGrp="1" noChangeAspect="1"/>
          </p:cNvPicPr>
          <p:nvPr>
            <p:ph idx="1"/>
          </p:nvPr>
        </p:nvPicPr>
        <p:blipFill>
          <a:blip r:embed="rId2"/>
          <a:stretch>
            <a:fillRect/>
          </a:stretch>
        </p:blipFill>
        <p:spPr>
          <a:xfrm>
            <a:off x="2218105" y="1524000"/>
            <a:ext cx="8145851" cy="4038600"/>
          </a:xfrm>
        </p:spPr>
      </p:pic>
    </p:spTree>
    <p:extLst>
      <p:ext uri="{BB962C8B-B14F-4D97-AF65-F5344CB8AC3E}">
        <p14:creationId xmlns:p14="http://schemas.microsoft.com/office/powerpoint/2010/main" val="23236699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a:t>
            </a:r>
            <a:r>
              <a:rPr lang="en-US" dirty="0" err="1" smtClean="0"/>
              <a:t>Configration</a:t>
            </a:r>
            <a:endParaRPr lang="en-US" dirty="0"/>
          </a:p>
        </p:txBody>
      </p:sp>
      <p:pic>
        <p:nvPicPr>
          <p:cNvPr id="6" name="Content Placeholder 5" descr="POSTMAN2.png"/>
          <p:cNvPicPr>
            <a:picLocks noGrp="1" noChangeAspect="1"/>
          </p:cNvPicPr>
          <p:nvPr>
            <p:ph idx="1"/>
          </p:nvPr>
        </p:nvPicPr>
        <p:blipFill>
          <a:blip r:embed="rId2"/>
          <a:stretch>
            <a:fillRect/>
          </a:stretch>
        </p:blipFill>
        <p:spPr>
          <a:xfrm>
            <a:off x="2209800" y="1752600"/>
            <a:ext cx="7848600" cy="4343400"/>
          </a:xfrm>
        </p:spPr>
      </p:pic>
    </p:spTree>
    <p:extLst>
      <p:ext uri="{BB962C8B-B14F-4D97-AF65-F5344CB8AC3E}">
        <p14:creationId xmlns:p14="http://schemas.microsoft.com/office/powerpoint/2010/main" val="1841974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a:t>
            </a:r>
            <a:r>
              <a:rPr lang="en-US" dirty="0" err="1" smtClean="0"/>
              <a:t>Configration</a:t>
            </a:r>
            <a:endParaRPr lang="en-US" dirty="0"/>
          </a:p>
        </p:txBody>
      </p:sp>
      <p:sp>
        <p:nvSpPr>
          <p:cNvPr id="4" name="Content Placeholder 3"/>
          <p:cNvSpPr>
            <a:spLocks noGrp="1"/>
          </p:cNvSpPr>
          <p:nvPr>
            <p:ph idx="1"/>
          </p:nvPr>
        </p:nvSpPr>
        <p:spPr/>
        <p:txBody>
          <a:bodyPr/>
          <a:lstStyle/>
          <a:p>
            <a:pPr>
              <a:buNone/>
            </a:pPr>
            <a:r>
              <a:rPr lang="en-US" dirty="0" smtClean="0"/>
              <a:t>   After installing the rest client, go to the path "</a:t>
            </a:r>
            <a:r>
              <a:rPr lang="en-US" b="1" dirty="0" smtClean="0"/>
              <a:t>chrome://apps/</a:t>
            </a:r>
            <a:r>
              <a:rPr lang="en-US" dirty="0" smtClean="0"/>
              <a:t>" on your Google Chrome browser or click the "</a:t>
            </a:r>
            <a:r>
              <a:rPr lang="en-US" b="1" dirty="0" smtClean="0"/>
              <a:t>Apps</a:t>
            </a:r>
            <a:r>
              <a:rPr lang="en-US" dirty="0" smtClean="0"/>
              <a:t>" icon on the bookmarks bar of your Google-Chrome browser. Then select the "</a:t>
            </a:r>
            <a:r>
              <a:rPr lang="en-US" b="1" dirty="0" smtClean="0"/>
              <a:t>Advanced REST client</a:t>
            </a:r>
            <a:r>
              <a:rPr lang="en-US" dirty="0" smtClean="0"/>
              <a:t>" application.</a:t>
            </a:r>
          </a:p>
          <a:p>
            <a:pPr>
              <a:buNone/>
            </a:pPr>
            <a:endParaRPr lang="en-US" dirty="0"/>
          </a:p>
        </p:txBody>
      </p:sp>
    </p:spTree>
    <p:extLst>
      <p:ext uri="{BB962C8B-B14F-4D97-AF65-F5344CB8AC3E}">
        <p14:creationId xmlns:p14="http://schemas.microsoft.com/office/powerpoint/2010/main" val="25640843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a:t>
            </a:r>
            <a:r>
              <a:rPr lang="en-US" dirty="0" err="1" smtClean="0"/>
              <a:t>Configration</a:t>
            </a:r>
            <a:endParaRPr lang="en-US" dirty="0"/>
          </a:p>
        </p:txBody>
      </p:sp>
      <p:pic>
        <p:nvPicPr>
          <p:cNvPr id="5" name="Content Placeholder 4" descr="Select Advanced REST client"/>
          <p:cNvPicPr>
            <a:picLocks noGrp="1"/>
          </p:cNvPicPr>
          <p:nvPr>
            <p:ph idx="1"/>
          </p:nvPr>
        </p:nvPicPr>
        <p:blipFill>
          <a:blip r:embed="rId2"/>
          <a:srcRect/>
          <a:stretch>
            <a:fillRect/>
          </a:stretch>
        </p:blipFill>
        <p:spPr bwMode="auto">
          <a:xfrm>
            <a:off x="1905000" y="1600200"/>
            <a:ext cx="8229600" cy="4648200"/>
          </a:xfrm>
          <a:prstGeom prst="rect">
            <a:avLst/>
          </a:prstGeom>
          <a:noFill/>
          <a:ln w="9525">
            <a:noFill/>
            <a:miter lim="800000"/>
            <a:headEnd/>
            <a:tailEnd/>
          </a:ln>
        </p:spPr>
      </p:pic>
    </p:spTree>
    <p:extLst>
      <p:ext uri="{BB962C8B-B14F-4D97-AF65-F5344CB8AC3E}">
        <p14:creationId xmlns:p14="http://schemas.microsoft.com/office/powerpoint/2010/main" val="41963855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a:t>
            </a:r>
            <a:r>
              <a:rPr lang="en-US" dirty="0" err="1" smtClean="0"/>
              <a:t>Configration</a:t>
            </a:r>
            <a:endParaRPr lang="en-US" dirty="0"/>
          </a:p>
        </p:txBody>
      </p:sp>
      <p:sp>
        <p:nvSpPr>
          <p:cNvPr id="4" name="Content Placeholder 3"/>
          <p:cNvSpPr>
            <a:spLocks noGrp="1"/>
          </p:cNvSpPr>
          <p:nvPr>
            <p:ph idx="1"/>
          </p:nvPr>
        </p:nvSpPr>
        <p:spPr/>
        <p:txBody>
          <a:bodyPr/>
          <a:lstStyle/>
          <a:p>
            <a:pPr>
              <a:buNone/>
            </a:pPr>
            <a:r>
              <a:rPr lang="en-US" dirty="0" smtClean="0"/>
              <a:t>   In "</a:t>
            </a:r>
            <a:r>
              <a:rPr lang="en-US" b="1" dirty="0" smtClean="0"/>
              <a:t>Advanced REST client</a:t>
            </a:r>
            <a:r>
              <a:rPr lang="en-US" dirty="0" smtClean="0"/>
              <a:t>", we need to provide the path of the end point. Here our path is “</a:t>
            </a:r>
            <a:r>
              <a:rPr lang="en-US" b="1" dirty="0" smtClean="0">
                <a:hlinkClick r:id="rId2"/>
              </a:rPr>
              <a:t>http://localhost/rest/export/json/article</a:t>
            </a:r>
            <a:r>
              <a:rPr lang="en-US" dirty="0" smtClean="0"/>
              <a:t>”. Select "</a:t>
            </a:r>
            <a:r>
              <a:rPr lang="en-US" b="1" dirty="0" smtClean="0"/>
              <a:t>GET</a:t>
            </a:r>
            <a:r>
              <a:rPr lang="en-US" dirty="0" smtClean="0"/>
              <a:t>" and click "</a:t>
            </a:r>
            <a:r>
              <a:rPr lang="en-US" b="1" dirty="0" smtClean="0"/>
              <a:t>Send</a:t>
            </a:r>
            <a:r>
              <a:rPr lang="en-US" dirty="0" smtClean="0"/>
              <a:t>" as shown in the following picture.</a:t>
            </a:r>
          </a:p>
          <a:p>
            <a:pPr>
              <a:buNone/>
            </a:pPr>
            <a:endParaRPr lang="en-US" dirty="0"/>
          </a:p>
        </p:txBody>
      </p:sp>
    </p:spTree>
    <p:extLst>
      <p:ext uri="{BB962C8B-B14F-4D97-AF65-F5344CB8AC3E}">
        <p14:creationId xmlns:p14="http://schemas.microsoft.com/office/powerpoint/2010/main" val="364655491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a:t>
            </a:r>
            <a:r>
              <a:rPr lang="en-US" dirty="0" err="1" smtClean="0"/>
              <a:t>Configration</a:t>
            </a:r>
            <a:endParaRPr lang="en-US" dirty="0"/>
          </a:p>
        </p:txBody>
      </p:sp>
      <p:sp>
        <p:nvSpPr>
          <p:cNvPr id="6" name="Content Placeholder 5"/>
          <p:cNvSpPr>
            <a:spLocks noGrp="1"/>
          </p:cNvSpPr>
          <p:nvPr>
            <p:ph idx="1"/>
          </p:nvPr>
        </p:nvSpPr>
        <p:spPr/>
        <p:txBody>
          <a:bodyPr/>
          <a:lstStyle/>
          <a:p>
            <a:pPr>
              <a:buNone/>
            </a:pPr>
            <a:r>
              <a:rPr lang="en-US" dirty="0" smtClean="0"/>
              <a:t>    </a:t>
            </a:r>
            <a:r>
              <a:rPr lang="en-US" sz="2000" dirty="0"/>
              <a:t>After you send the request, you will get a response "</a:t>
            </a:r>
            <a:r>
              <a:rPr lang="en-US" sz="2000" b="1" dirty="0"/>
              <a:t>Status Code: 200 - OK</a:t>
            </a:r>
            <a:r>
              <a:rPr lang="en-US" sz="2000" dirty="0"/>
              <a:t>", which is a standard response for successful HTTP requests. This is how the successful response looks</a:t>
            </a:r>
            <a:r>
              <a:rPr lang="en-US" dirty="0" smtClean="0"/>
              <a:t>:</a:t>
            </a:r>
          </a:p>
          <a:p>
            <a:pPr>
              <a:buNone/>
            </a:pPr>
            <a:endParaRPr lang="en-US" dirty="0"/>
          </a:p>
        </p:txBody>
      </p:sp>
      <p:pic>
        <p:nvPicPr>
          <p:cNvPr id="7" name="Picture 6" descr="Provide path and select GET"/>
          <p:cNvPicPr/>
          <p:nvPr/>
        </p:nvPicPr>
        <p:blipFill>
          <a:blip r:embed="rId2"/>
          <a:srcRect/>
          <a:stretch>
            <a:fillRect/>
          </a:stretch>
        </p:blipFill>
        <p:spPr bwMode="auto">
          <a:xfrm>
            <a:off x="1828800" y="3200400"/>
            <a:ext cx="8534400" cy="3505200"/>
          </a:xfrm>
          <a:prstGeom prst="rect">
            <a:avLst/>
          </a:prstGeom>
          <a:noFill/>
          <a:ln w="9525">
            <a:noFill/>
            <a:miter lim="800000"/>
            <a:headEnd/>
            <a:tailEnd/>
          </a:ln>
        </p:spPr>
      </p:pic>
    </p:spTree>
    <p:extLst>
      <p:ext uri="{BB962C8B-B14F-4D97-AF65-F5344CB8AC3E}">
        <p14:creationId xmlns:p14="http://schemas.microsoft.com/office/powerpoint/2010/main" val="14495494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a:t>
            </a:r>
            <a:r>
              <a:rPr lang="en-US" dirty="0" err="1" smtClean="0"/>
              <a:t>Configration</a:t>
            </a:r>
            <a:endParaRPr lang="en-US" dirty="0"/>
          </a:p>
        </p:txBody>
      </p:sp>
      <p:sp>
        <p:nvSpPr>
          <p:cNvPr id="6" name="Content Placeholder 5"/>
          <p:cNvSpPr>
            <a:spLocks noGrp="1"/>
          </p:cNvSpPr>
          <p:nvPr>
            <p:ph idx="1"/>
          </p:nvPr>
        </p:nvSpPr>
        <p:spPr/>
        <p:txBody>
          <a:bodyPr/>
          <a:lstStyle/>
          <a:p>
            <a:pPr>
              <a:buNone/>
            </a:pPr>
            <a:r>
              <a:rPr lang="en-US" dirty="0" smtClean="0"/>
              <a:t>  </a:t>
            </a:r>
            <a:endParaRPr lang="en-US" dirty="0"/>
          </a:p>
        </p:txBody>
      </p:sp>
      <p:pic>
        <p:nvPicPr>
          <p:cNvPr id="5" name="Picture 4" descr="Status Code: 200 - OK"/>
          <p:cNvPicPr/>
          <p:nvPr/>
        </p:nvPicPr>
        <p:blipFill>
          <a:blip r:embed="rId2"/>
          <a:srcRect/>
          <a:stretch>
            <a:fillRect/>
          </a:stretch>
        </p:blipFill>
        <p:spPr bwMode="auto">
          <a:xfrm>
            <a:off x="1905000" y="1600200"/>
            <a:ext cx="8382000" cy="4724400"/>
          </a:xfrm>
          <a:prstGeom prst="rect">
            <a:avLst/>
          </a:prstGeom>
          <a:noFill/>
          <a:ln w="9525">
            <a:noFill/>
            <a:miter lim="800000"/>
            <a:headEnd/>
            <a:tailEnd/>
          </a:ln>
        </p:spPr>
      </p:pic>
    </p:spTree>
    <p:extLst>
      <p:ext uri="{BB962C8B-B14F-4D97-AF65-F5344CB8AC3E}">
        <p14:creationId xmlns:p14="http://schemas.microsoft.com/office/powerpoint/2010/main" val="19354519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 y="403905"/>
            <a:ext cx="11586754" cy="654186"/>
          </a:xfrm>
        </p:spPr>
        <p:txBody>
          <a:bodyPr>
            <a:normAutofit fontScale="90000"/>
          </a:bodyPr>
          <a:lstStyle/>
          <a:p>
            <a:r>
              <a:rPr lang="en-US" b="1" dirty="0" err="1" smtClean="0"/>
              <a:t>HeadLess</a:t>
            </a:r>
            <a:r>
              <a:rPr lang="en-US" b="1" dirty="0" smtClean="0"/>
              <a:t> Drupal</a:t>
            </a:r>
            <a:endParaRPr lang="en-US" b="1" dirty="0"/>
          </a:p>
        </p:txBody>
      </p:sp>
      <p:sp>
        <p:nvSpPr>
          <p:cNvPr id="3" name="Subtitle 2"/>
          <p:cNvSpPr>
            <a:spLocks noGrp="1"/>
          </p:cNvSpPr>
          <p:nvPr>
            <p:ph type="subTitle" idx="1"/>
          </p:nvPr>
        </p:nvSpPr>
        <p:spPr>
          <a:xfrm>
            <a:off x="274320" y="1371601"/>
            <a:ext cx="11586754" cy="5159828"/>
          </a:xfrm>
        </p:spPr>
        <p:txBody>
          <a:bodyPr>
            <a:normAutofit/>
          </a:bodyPr>
          <a:lstStyle/>
          <a:p>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 y="1371601"/>
            <a:ext cx="11917680" cy="4911633"/>
          </a:xfrm>
          <a:prstGeom prst="rect">
            <a:avLst/>
          </a:prstGeom>
        </p:spPr>
      </p:pic>
    </p:spTree>
    <p:extLst>
      <p:ext uri="{BB962C8B-B14F-4D97-AF65-F5344CB8AC3E}">
        <p14:creationId xmlns:p14="http://schemas.microsoft.com/office/powerpoint/2010/main" val="9015481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Headless Drupal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782129"/>
            <a:ext cx="10515600" cy="4906055"/>
          </a:xfrm>
        </p:spPr>
      </p:pic>
    </p:spTree>
    <p:extLst>
      <p:ext uri="{BB962C8B-B14F-4D97-AF65-F5344CB8AC3E}">
        <p14:creationId xmlns:p14="http://schemas.microsoft.com/office/powerpoint/2010/main" val="42273784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t>Headless Drupal</a:t>
            </a:r>
            <a:endParaRPr lang="en-US" sz="6000"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9"/>
            <a:ext cx="10879182" cy="4723174"/>
          </a:xfrm>
        </p:spPr>
      </p:pic>
    </p:spTree>
    <p:extLst>
      <p:ext uri="{BB962C8B-B14F-4D97-AF65-F5344CB8AC3E}">
        <p14:creationId xmlns:p14="http://schemas.microsoft.com/office/powerpoint/2010/main" val="11895035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t>Headless Drupal</a:t>
            </a:r>
            <a:endParaRPr lang="en-US" sz="60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1703" y="1828800"/>
            <a:ext cx="11168743" cy="4820194"/>
          </a:xfrm>
        </p:spPr>
      </p:pic>
    </p:spTree>
    <p:extLst>
      <p:ext uri="{BB962C8B-B14F-4D97-AF65-F5344CB8AC3E}">
        <p14:creationId xmlns:p14="http://schemas.microsoft.com/office/powerpoint/2010/main" val="26901323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TotalTime>
  <Words>938</Words>
  <Application>Microsoft Office PowerPoint</Application>
  <PresentationFormat>Widescreen</PresentationFormat>
  <Paragraphs>112</Paragraphs>
  <Slides>58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Calibri Light</vt:lpstr>
      <vt:lpstr>Wingdings</vt:lpstr>
      <vt:lpstr>Office Theme</vt:lpstr>
      <vt:lpstr>HeadLess Drupal</vt:lpstr>
      <vt:lpstr>HeadLess Drupal</vt:lpstr>
      <vt:lpstr>HeadLess Drupal</vt:lpstr>
      <vt:lpstr> How Decoupled Drupal Works </vt:lpstr>
      <vt:lpstr>HeadLess Drupal</vt:lpstr>
      <vt:lpstr>HeadLess Drupal</vt:lpstr>
      <vt:lpstr>Headless Drupal</vt:lpstr>
      <vt:lpstr>Headless Drupal</vt:lpstr>
      <vt:lpstr>Headless Drupal</vt:lpstr>
      <vt:lpstr>Where did headless Drupal come from?</vt:lpstr>
      <vt:lpstr>Where did headless Drupal come from?</vt:lpstr>
      <vt:lpstr>Where did headless Drupal come from?</vt:lpstr>
      <vt:lpstr>HeadLess/Decoupled Drupal</vt:lpstr>
      <vt:lpstr> How Decoupled Drupal Works </vt:lpstr>
      <vt:lpstr> How Decoupled Drupal Works </vt:lpstr>
      <vt:lpstr> How Decoupled Drupal Works </vt:lpstr>
      <vt:lpstr> How Decoupled Drupal Works </vt:lpstr>
      <vt:lpstr> How Decoupled Drupal Works </vt:lpstr>
      <vt:lpstr> How Decoupled Drupal Works </vt:lpstr>
      <vt:lpstr> How Decoupled Drupal Works </vt:lpstr>
      <vt:lpstr> How Decoupled Drupal Works </vt:lpstr>
      <vt:lpstr> How Decoupled Drupal Works </vt:lpstr>
      <vt:lpstr> How Decoupled Drupal Works </vt:lpstr>
      <vt:lpstr> How Decoupled Drupal Works </vt:lpstr>
      <vt:lpstr>Headless Makes Sense When Want to :</vt:lpstr>
      <vt:lpstr>Coupled Vs Decoupled Drupal</vt:lpstr>
      <vt:lpstr> WHAT ARE THE BENEFITS OF DECOUPLING? </vt:lpstr>
      <vt:lpstr> WHAT ARE THE BENEFITS OF DECOUPLING? </vt:lpstr>
      <vt:lpstr>Drupal 8 Lightning</vt:lpstr>
      <vt:lpstr>PowerPoint Presentation</vt:lpstr>
      <vt:lpstr>How to Create Portal Using Headless Drupal </vt:lpstr>
      <vt:lpstr>How to send the JSON data from a Drupal 8 site? </vt:lpstr>
      <vt:lpstr>Using REST API in Drupal8</vt:lpstr>
      <vt:lpstr>Using REST API in Drupal8</vt:lpstr>
      <vt:lpstr>Using REST API in Drupal8</vt:lpstr>
      <vt:lpstr>Send the JSON data with REST and Views</vt:lpstr>
      <vt:lpstr>REST API Installation with Drupal8</vt:lpstr>
      <vt:lpstr>REST API Installation with Drupal8</vt:lpstr>
      <vt:lpstr>REST API Installation with Drupal8</vt:lpstr>
      <vt:lpstr>REST API Installation with Drupal8</vt:lpstr>
      <vt:lpstr>REST API Installation with Drupal8</vt:lpstr>
      <vt:lpstr>REST API Installation with Drupal8</vt:lpstr>
      <vt:lpstr>REST API Configration</vt:lpstr>
      <vt:lpstr>REST API Configuration</vt:lpstr>
      <vt:lpstr>REST API Configuration</vt:lpstr>
      <vt:lpstr>REST API Configration</vt:lpstr>
      <vt:lpstr>REST API Configration</vt:lpstr>
      <vt:lpstr>REST API Configration</vt:lpstr>
      <vt:lpstr>REST API Configration</vt:lpstr>
      <vt:lpstr>REST API Configration</vt:lpstr>
      <vt:lpstr>REST API Configration</vt:lpstr>
      <vt:lpstr>REST API Configration</vt:lpstr>
      <vt:lpstr>REST API Configration</vt:lpstr>
      <vt:lpstr>REST API Configration</vt:lpstr>
      <vt:lpstr>REST API Configration</vt:lpstr>
      <vt:lpstr>REST API Configration</vt:lpstr>
      <vt:lpstr>REST API Configration</vt:lpstr>
      <vt:lpstr>REST API Configration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HeadLess Drupal</dc:title>
  <dc:creator>del</dc:creator>
  <cp:lastModifiedBy>del</cp:lastModifiedBy>
  <cp:revision>59</cp:revision>
  <dcterms:created xsi:type="dcterms:W3CDTF">2018-12-18T07:27:35Z</dcterms:created>
  <dcterms:modified xsi:type="dcterms:W3CDTF">2018-12-20T05:35:45Z</dcterms:modified>
</cp:coreProperties>
</file>